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72" r:id="rId3"/>
    <p:sldId id="265" r:id="rId4"/>
    <p:sldId id="2145706799" r:id="rId5"/>
    <p:sldId id="2145706800" r:id="rId6"/>
    <p:sldId id="2145706801" r:id="rId7"/>
    <p:sldId id="2145706802" r:id="rId8"/>
    <p:sldId id="2145706803" r:id="rId9"/>
    <p:sldId id="2145706804" r:id="rId10"/>
    <p:sldId id="2145706805" r:id="rId11"/>
    <p:sldId id="2145706806" r:id="rId12"/>
    <p:sldId id="2145706808" r:id="rId13"/>
    <p:sldId id="2145706809" r:id="rId14"/>
    <p:sldId id="2145706807" r:id="rId15"/>
    <p:sldId id="283" r:id="rId16"/>
    <p:sldId id="278" r:id="rId17"/>
    <p:sldId id="280" r:id="rId18"/>
    <p:sldId id="281" r:id="rId19"/>
    <p:sldId id="282" r:id="rId20"/>
    <p:sldId id="285" r:id="rId21"/>
    <p:sldId id="2145706810" r:id="rId22"/>
    <p:sldId id="2145706816" r:id="rId23"/>
    <p:sldId id="284" r:id="rId24"/>
    <p:sldId id="2145706814" r:id="rId25"/>
    <p:sldId id="2145706815" r:id="rId26"/>
    <p:sldId id="2145706811" r:id="rId27"/>
    <p:sldId id="2145706813" r:id="rId28"/>
    <p:sldId id="2145706812" r:id="rId29"/>
    <p:sldId id="259" r:id="rId30"/>
    <p:sldId id="258" r:id="rId31"/>
    <p:sldId id="26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74BB"/>
    <a:srgbClr val="0041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71" autoAdjust="0"/>
    <p:restoredTop sz="94810"/>
  </p:normalViewPr>
  <p:slideViewPr>
    <p:cSldViewPr snapToGrid="0">
      <p:cViewPr varScale="1">
        <p:scale>
          <a:sx n="108" d="100"/>
          <a:sy n="108" d="100"/>
        </p:scale>
        <p:origin x="912" y="1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E3B6F-28A7-44C3-AEE2-BC5A8F11DBDD}" type="datetimeFigureOut">
              <a:rPr lang="en-US" smtClean="0"/>
              <a:t>5/4/22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96880-9730-42BD-9C9F-F119C5B087C3}" type="slidenum">
              <a:rPr lang="en-US" smtClean="0"/>
              <a:t>‹#›</a:t>
            </a:fld>
            <a:endParaRPr lang="en-US"/>
          </a:p>
        </p:txBody>
      </p:sp>
    </p:spTree>
    <p:extLst>
      <p:ext uri="{BB962C8B-B14F-4D97-AF65-F5344CB8AC3E}">
        <p14:creationId xmlns:p14="http://schemas.microsoft.com/office/powerpoint/2010/main" val="2724493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96880-9730-42BD-9C9F-F119C5B087C3}" type="slidenum">
              <a:rPr lang="en-US" smtClean="0"/>
              <a:t>1</a:t>
            </a:fld>
            <a:endParaRPr lang="en-US"/>
          </a:p>
        </p:txBody>
      </p:sp>
    </p:spTree>
    <p:extLst>
      <p:ext uri="{BB962C8B-B14F-4D97-AF65-F5344CB8AC3E}">
        <p14:creationId xmlns:p14="http://schemas.microsoft.com/office/powerpoint/2010/main" val="137428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4395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68235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6">
            <a:extLst>
              <a:ext uri="{FF2B5EF4-FFF2-40B4-BE49-F238E27FC236}">
                <a16:creationId xmlns:a16="http://schemas.microsoft.com/office/drawing/2014/main" id="{49C6D0B0-AFB3-479C-994D-88CBF0204B4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97752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0992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132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31976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765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16748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1035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62921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86896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EE37B8-6C13-EE4A-B1D3-D448541CB93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2700" y="6176963"/>
            <a:ext cx="12179300" cy="685800"/>
          </a:xfrm>
          <a:prstGeom prst="rect">
            <a:avLst/>
          </a:prstGeom>
        </p:spPr>
      </p:pic>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6" name="TextBox 5">
            <a:extLst>
              <a:ext uri="{FF2B5EF4-FFF2-40B4-BE49-F238E27FC236}">
                <a16:creationId xmlns:a16="http://schemas.microsoft.com/office/drawing/2014/main" id="{0B31B45D-5DF7-4D9F-9CF3-73D105180B1B}"/>
              </a:ext>
            </a:extLst>
          </p:cNvPr>
          <p:cNvSpPr txBox="1"/>
          <p:nvPr/>
        </p:nvSpPr>
        <p:spPr>
          <a:xfrm>
            <a:off x="7433528" y="6403605"/>
            <a:ext cx="1068596" cy="323165"/>
          </a:xfrm>
          <a:prstGeom prst="rect">
            <a:avLst/>
          </a:prstGeom>
          <a:noFill/>
        </p:spPr>
        <p:txBody>
          <a:bodyPr wrap="square" rtlCol="0">
            <a:spAutoFit/>
          </a:bodyPr>
          <a:lstStyle/>
          <a:p>
            <a:pPr algn="ctr"/>
            <a:r>
              <a:rPr lang="en-US" sz="1500" b="0" cap="none" spc="0" dirty="0">
                <a:ln w="0">
                  <a:noFill/>
                </a:ln>
                <a:solidFill>
                  <a:schemeClr val="accent3"/>
                </a:solidFill>
                <a:effectLst/>
              </a:rPr>
              <a:t>Slide </a:t>
            </a:r>
            <a:fld id="{85F7FC7B-96AB-4334-A3C0-C5F09B120461}" type="slidenum">
              <a:rPr lang="en-US" sz="1500" b="0" cap="none" spc="0" smtClean="0">
                <a:ln w="0">
                  <a:noFill/>
                </a:ln>
                <a:solidFill>
                  <a:schemeClr val="accent3"/>
                </a:solidFill>
                <a:effectLst/>
              </a:rPr>
              <a:pPr algn="ctr"/>
              <a:t>‹#›</a:t>
            </a:fld>
            <a:endParaRPr lang="en-US" sz="1500" b="0" cap="none" spc="0" dirty="0">
              <a:ln w="0">
                <a:noFill/>
              </a:ln>
              <a:solidFill>
                <a:schemeClr val="accent3"/>
              </a:solidFill>
              <a:effectLst/>
            </a:endParaRPr>
          </a:p>
        </p:txBody>
      </p:sp>
    </p:spTree>
    <p:extLst>
      <p:ext uri="{BB962C8B-B14F-4D97-AF65-F5344CB8AC3E}">
        <p14:creationId xmlns:p14="http://schemas.microsoft.com/office/powerpoint/2010/main" val="3856849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mailto:avinther@kronosbio.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rst.ie/1vq/" TargetMode="External"/><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s://prst.ie/1vq/"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prst.ie/1vq/"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mailto:avinther@kronosbio.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D4791E-8234-0841-A328-11481EF9C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1257300"/>
          </a:xfrm>
          <a:prstGeom prst="rect">
            <a:avLst/>
          </a:prstGeom>
        </p:spPr>
      </p:pic>
      <p:pic>
        <p:nvPicPr>
          <p:cNvPr id="6" name="Picture 5">
            <a:extLst>
              <a:ext uri="{FF2B5EF4-FFF2-40B4-BE49-F238E27FC236}">
                <a16:creationId xmlns:a16="http://schemas.microsoft.com/office/drawing/2014/main" id="{577B24E5-88C4-124B-A1BA-115B1962B4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 y="6174828"/>
            <a:ext cx="12179300" cy="685800"/>
          </a:xfrm>
          <a:prstGeom prst="rect">
            <a:avLst/>
          </a:prstGeom>
        </p:spPr>
      </p:pic>
      <p:sp>
        <p:nvSpPr>
          <p:cNvPr id="3" name="Subtitle 2">
            <a:extLst>
              <a:ext uri="{FF2B5EF4-FFF2-40B4-BE49-F238E27FC236}">
                <a16:creationId xmlns:a16="http://schemas.microsoft.com/office/drawing/2014/main" id="{8486BCA0-C1A3-43CC-8167-CA94F4933AC3}"/>
              </a:ext>
            </a:extLst>
          </p:cNvPr>
          <p:cNvSpPr>
            <a:spLocks noGrp="1"/>
          </p:cNvSpPr>
          <p:nvPr>
            <p:ph type="subTitle" idx="1"/>
          </p:nvPr>
        </p:nvSpPr>
        <p:spPr>
          <a:xfrm>
            <a:off x="1524000" y="3163366"/>
            <a:ext cx="9144000" cy="1432406"/>
          </a:xfrm>
        </p:spPr>
        <p:txBody>
          <a:bodyPr>
            <a:normAutofit fontScale="92500" lnSpcReduction="20000"/>
          </a:bodyPr>
          <a:lstStyle/>
          <a:p>
            <a:pPr lvl="0"/>
            <a:endParaRPr lang="en-US" altLang="en-US" sz="2000" dirty="0">
              <a:solidFill>
                <a:prstClr val="black"/>
              </a:solidFill>
            </a:endParaRPr>
          </a:p>
          <a:p>
            <a:pPr lvl="0"/>
            <a:r>
              <a:rPr lang="en-US" altLang="en-US" sz="2200" dirty="0">
                <a:solidFill>
                  <a:prstClr val="black"/>
                </a:solidFill>
              </a:rPr>
              <a:t>10-May-2022</a:t>
            </a:r>
          </a:p>
          <a:p>
            <a:pPr lvl="0"/>
            <a:r>
              <a:rPr lang="en-US" altLang="en-US" sz="3200" dirty="0">
                <a:solidFill>
                  <a:prstClr val="black"/>
                </a:solidFill>
              </a:rPr>
              <a:t>Anders Vinther, PhD</a:t>
            </a:r>
          </a:p>
          <a:p>
            <a:pPr lvl="0"/>
            <a:r>
              <a:rPr lang="en-US" altLang="en-US" sz="2200" dirty="0">
                <a:solidFill>
                  <a:prstClr val="black"/>
                </a:solidFill>
              </a:rPr>
              <a:t>VP Quality Kronos Bio</a:t>
            </a:r>
          </a:p>
          <a:p>
            <a:endParaRPr lang="en-US" dirty="0"/>
          </a:p>
        </p:txBody>
      </p:sp>
      <p:sp>
        <p:nvSpPr>
          <p:cNvPr id="16" name="Title 1">
            <a:extLst>
              <a:ext uri="{FF2B5EF4-FFF2-40B4-BE49-F238E27FC236}">
                <a16:creationId xmlns:a16="http://schemas.microsoft.com/office/drawing/2014/main" id="{1C19E044-0F96-B844-AC0F-1B3B98831C72}"/>
              </a:ext>
            </a:extLst>
          </p:cNvPr>
          <p:cNvSpPr>
            <a:spLocks noGrp="1"/>
          </p:cNvSpPr>
          <p:nvPr>
            <p:ph type="ctrTitle"/>
          </p:nvPr>
        </p:nvSpPr>
        <p:spPr>
          <a:xfrm>
            <a:off x="914400" y="1545121"/>
            <a:ext cx="10363200" cy="1562341"/>
          </a:xfrm>
        </p:spPr>
        <p:txBody>
          <a:bodyPr>
            <a:normAutofit/>
          </a:bodyPr>
          <a:lstStyle/>
          <a:p>
            <a:r>
              <a:rPr lang="en-US" altLang="en-US" sz="4400" b="1" dirty="0">
                <a:solidFill>
                  <a:srgbClr val="004165"/>
                </a:solidFill>
              </a:rPr>
              <a:t>Science, Compliance </a:t>
            </a:r>
            <a:br>
              <a:rPr lang="en-US" altLang="en-US" sz="4400" b="1" dirty="0">
                <a:solidFill>
                  <a:srgbClr val="004165"/>
                </a:solidFill>
              </a:rPr>
            </a:br>
            <a:r>
              <a:rPr lang="en-US" altLang="en-US" sz="4400" b="1" dirty="0">
                <a:solidFill>
                  <a:srgbClr val="004165"/>
                </a:solidFill>
              </a:rPr>
              <a:t>&amp; the Judgment Call</a:t>
            </a:r>
            <a:endParaRPr lang="en-US" dirty="0"/>
          </a:p>
        </p:txBody>
      </p:sp>
      <p:pic>
        <p:nvPicPr>
          <p:cNvPr id="5" name="Picture 4" descr="Logo, company name&#10;&#10;Description automatically generated">
            <a:extLst>
              <a:ext uri="{FF2B5EF4-FFF2-40B4-BE49-F238E27FC236}">
                <a16:creationId xmlns:a16="http://schemas.microsoft.com/office/drawing/2014/main" id="{DC074239-2399-1E44-8DD0-A427E9C66B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2509" y="4942543"/>
            <a:ext cx="3146981" cy="1081775"/>
          </a:xfrm>
          <a:prstGeom prst="rect">
            <a:avLst/>
          </a:prstGeom>
        </p:spPr>
      </p:pic>
    </p:spTree>
    <p:extLst>
      <p:ext uri="{BB962C8B-B14F-4D97-AF65-F5344CB8AC3E}">
        <p14:creationId xmlns:p14="http://schemas.microsoft.com/office/powerpoint/2010/main" val="21735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6DF0-2FBC-4ACD-AA34-D6F17A5E5B14}"/>
              </a:ext>
            </a:extLst>
          </p:cNvPr>
          <p:cNvSpPr>
            <a:spLocks noGrp="1"/>
          </p:cNvSpPr>
          <p:nvPr>
            <p:ph type="title"/>
          </p:nvPr>
        </p:nvSpPr>
        <p:spPr>
          <a:xfrm>
            <a:off x="839788" y="139502"/>
            <a:ext cx="10515600" cy="1325563"/>
          </a:xfrm>
        </p:spPr>
        <p:txBody>
          <a:bodyPr>
            <a:normAutofit/>
          </a:bodyPr>
          <a:lstStyle/>
          <a:p>
            <a:pPr algn="ctr"/>
            <a:r>
              <a:rPr lang="en-US" sz="3200" b="1" dirty="0">
                <a:solidFill>
                  <a:srgbClr val="004165"/>
                </a:solidFill>
                <a:latin typeface="Arial" panose="020B0604020202020204" pitchFamily="34" charset="0"/>
                <a:cs typeface="Arial" panose="020B0604020202020204" pitchFamily="34" charset="0"/>
              </a:rPr>
              <a:t>Session Description and Objectives</a:t>
            </a:r>
            <a:endParaRPr lang="en-US" sz="3200" dirty="0"/>
          </a:p>
        </p:txBody>
      </p:sp>
      <p:sp>
        <p:nvSpPr>
          <p:cNvPr id="8" name="Text Placeholder 7">
            <a:extLst>
              <a:ext uri="{FF2B5EF4-FFF2-40B4-BE49-F238E27FC236}">
                <a16:creationId xmlns:a16="http://schemas.microsoft.com/office/drawing/2014/main" id="{DB310461-0B47-5F4F-B656-95EB75A00AD9}"/>
              </a:ext>
            </a:extLst>
          </p:cNvPr>
          <p:cNvSpPr>
            <a:spLocks noGrp="1"/>
          </p:cNvSpPr>
          <p:nvPr>
            <p:ph type="body" idx="1"/>
          </p:nvPr>
        </p:nvSpPr>
        <p:spPr>
          <a:xfrm>
            <a:off x="839789" y="912713"/>
            <a:ext cx="5157787" cy="823912"/>
          </a:xfrm>
        </p:spPr>
        <p:txBody>
          <a:bodyPr/>
          <a:lstStyle/>
          <a:p>
            <a:r>
              <a:rPr lang="en-US" dirty="0"/>
              <a:t>Description</a:t>
            </a:r>
          </a:p>
        </p:txBody>
      </p:sp>
      <p:sp>
        <p:nvSpPr>
          <p:cNvPr id="3" name="Content Placeholder 2">
            <a:extLst>
              <a:ext uri="{FF2B5EF4-FFF2-40B4-BE49-F238E27FC236}">
                <a16:creationId xmlns:a16="http://schemas.microsoft.com/office/drawing/2014/main" id="{49440464-9C15-41A1-BAF7-44753178DA0E}"/>
              </a:ext>
            </a:extLst>
          </p:cNvPr>
          <p:cNvSpPr>
            <a:spLocks noGrp="1"/>
          </p:cNvSpPr>
          <p:nvPr>
            <p:ph sz="half" idx="2"/>
          </p:nvPr>
        </p:nvSpPr>
        <p:spPr>
          <a:xfrm>
            <a:off x="839789" y="1798753"/>
            <a:ext cx="5157787" cy="4146534"/>
          </a:xfrm>
        </p:spPr>
        <p:txBody>
          <a:bodyPr>
            <a:normAutofit/>
          </a:bodyPr>
          <a:lstStyle/>
          <a:p>
            <a:pPr>
              <a:lnSpc>
                <a:spcPct val="100000"/>
              </a:lnSpc>
              <a:spcBef>
                <a:spcPct val="20000"/>
              </a:spcBef>
              <a:defRPr/>
            </a:pPr>
            <a:r>
              <a:rPr lang="en-US" sz="1800" dirty="0">
                <a:solidFill>
                  <a:srgbClr val="004165"/>
                </a:solidFill>
                <a:ea typeface="MS PGothic" panose="020B0600070205080204" pitchFamily="34" charset="-128"/>
              </a:rPr>
              <a:t>Finding the right balance between science and compliance is important to ensure both a reliable supply of medicines to patients and to implement continuous improvement changes</a:t>
            </a:r>
          </a:p>
          <a:p>
            <a:pPr>
              <a:lnSpc>
                <a:spcPct val="100000"/>
              </a:lnSpc>
              <a:spcBef>
                <a:spcPct val="20000"/>
              </a:spcBef>
              <a:defRPr/>
            </a:pPr>
            <a:r>
              <a:rPr lang="en-US" sz="1800" dirty="0">
                <a:solidFill>
                  <a:srgbClr val="004165"/>
                </a:solidFill>
                <a:ea typeface="MS PGothic" panose="020B0600070205080204" pitchFamily="34" charset="-128"/>
              </a:rPr>
              <a:t>Finding a healthy balance of the two and the importance of the judgment call is discussed</a:t>
            </a:r>
          </a:p>
          <a:p>
            <a:pPr>
              <a:lnSpc>
                <a:spcPct val="100000"/>
              </a:lnSpc>
              <a:spcBef>
                <a:spcPct val="20000"/>
              </a:spcBef>
              <a:defRPr/>
            </a:pPr>
            <a:r>
              <a:rPr lang="en-US" sz="1800" dirty="0">
                <a:solidFill>
                  <a:srgbClr val="004165"/>
                </a:solidFill>
                <a:ea typeface="MS PGothic" panose="020B0600070205080204" pitchFamily="34" charset="-128"/>
              </a:rPr>
              <a:t>The global regulatory complexity for approval of Post Approval Changes (PAC) disincentivizes continual improvement; a problem that has been known for more than two decades</a:t>
            </a:r>
          </a:p>
          <a:p>
            <a:pPr>
              <a:lnSpc>
                <a:spcPct val="100000"/>
              </a:lnSpc>
              <a:spcBef>
                <a:spcPct val="20000"/>
              </a:spcBef>
              <a:defRPr/>
            </a:pPr>
            <a:r>
              <a:rPr lang="en-US" sz="1800" dirty="0">
                <a:solidFill>
                  <a:srgbClr val="004165"/>
                </a:solidFill>
                <a:ea typeface="MS PGothic" panose="020B0600070205080204" pitchFamily="34" charset="-128"/>
              </a:rPr>
              <a:t>Solutions to this problem are discussed; these would get scientific advances closer to real time implementation  </a:t>
            </a:r>
          </a:p>
        </p:txBody>
      </p:sp>
      <p:sp>
        <p:nvSpPr>
          <p:cNvPr id="9" name="Text Placeholder 8">
            <a:extLst>
              <a:ext uri="{FF2B5EF4-FFF2-40B4-BE49-F238E27FC236}">
                <a16:creationId xmlns:a16="http://schemas.microsoft.com/office/drawing/2014/main" id="{E0C0D0DF-DDB3-7A40-A686-B6CA20BEDD9A}"/>
              </a:ext>
            </a:extLst>
          </p:cNvPr>
          <p:cNvSpPr>
            <a:spLocks noGrp="1"/>
          </p:cNvSpPr>
          <p:nvPr>
            <p:ph type="body" sz="quarter" idx="3"/>
          </p:nvPr>
        </p:nvSpPr>
        <p:spPr>
          <a:xfrm>
            <a:off x="6172201" y="912713"/>
            <a:ext cx="5183188" cy="823912"/>
          </a:xfrm>
        </p:spPr>
        <p:txBody>
          <a:bodyPr/>
          <a:lstStyle/>
          <a:p>
            <a:r>
              <a:rPr lang="en-US" dirty="0"/>
              <a:t>Objectives</a:t>
            </a:r>
          </a:p>
        </p:txBody>
      </p:sp>
      <p:sp>
        <p:nvSpPr>
          <p:cNvPr id="6" name="Content Placeholder 5">
            <a:extLst>
              <a:ext uri="{FF2B5EF4-FFF2-40B4-BE49-F238E27FC236}">
                <a16:creationId xmlns:a16="http://schemas.microsoft.com/office/drawing/2014/main" id="{E1DBB7F3-8284-4C35-9CA6-C997ED8AB676}"/>
              </a:ext>
            </a:extLst>
          </p:cNvPr>
          <p:cNvSpPr>
            <a:spLocks noGrp="1"/>
          </p:cNvSpPr>
          <p:nvPr>
            <p:ph sz="quarter" idx="4"/>
          </p:nvPr>
        </p:nvSpPr>
        <p:spPr>
          <a:xfrm>
            <a:off x="6172201" y="1798753"/>
            <a:ext cx="5183188" cy="3684588"/>
          </a:xfrm>
        </p:spPr>
        <p:txBody>
          <a:bodyPr>
            <a:noAutofit/>
          </a:bodyPr>
          <a:lstStyle/>
          <a:p>
            <a:pPr>
              <a:lnSpc>
                <a:spcPct val="100000"/>
              </a:lnSpc>
              <a:spcBef>
                <a:spcPct val="20000"/>
              </a:spcBef>
              <a:defRPr/>
            </a:pPr>
            <a:r>
              <a:rPr lang="en-US" sz="1800" dirty="0">
                <a:solidFill>
                  <a:srgbClr val="004165"/>
                </a:solidFill>
                <a:ea typeface="MS PGothic" panose="020B0600070205080204" pitchFamily="34" charset="-128"/>
              </a:rPr>
              <a:t>An appreciation that without a healthy balance of science and compliance stagnation, confusion or worse may happen</a:t>
            </a:r>
          </a:p>
          <a:p>
            <a:pPr>
              <a:lnSpc>
                <a:spcPct val="100000"/>
              </a:lnSpc>
              <a:spcBef>
                <a:spcPct val="20000"/>
              </a:spcBef>
              <a:defRPr/>
            </a:pPr>
            <a:r>
              <a:rPr lang="en-US" sz="1800" dirty="0">
                <a:solidFill>
                  <a:srgbClr val="004165"/>
                </a:solidFill>
                <a:ea typeface="MS PGothic" panose="020B0600070205080204" pitchFamily="34" charset="-128"/>
              </a:rPr>
              <a:t>Understand the need for Quality leaders to make quality exciting and ensure employee engagement </a:t>
            </a:r>
          </a:p>
          <a:p>
            <a:pPr>
              <a:lnSpc>
                <a:spcPct val="100000"/>
              </a:lnSpc>
              <a:spcBef>
                <a:spcPct val="20000"/>
              </a:spcBef>
              <a:defRPr/>
            </a:pPr>
            <a:r>
              <a:rPr lang="en-US" sz="1800" dirty="0">
                <a:solidFill>
                  <a:srgbClr val="004165"/>
                </a:solidFill>
                <a:ea typeface="MS PGothic" panose="020B0600070205080204" pitchFamily="34" charset="-128"/>
              </a:rPr>
              <a:t>Create an awareness of the regulatory complexity for PACs and that solutions are available</a:t>
            </a:r>
          </a:p>
          <a:p>
            <a:pPr>
              <a:lnSpc>
                <a:spcPct val="100000"/>
              </a:lnSpc>
              <a:spcBef>
                <a:spcPct val="20000"/>
              </a:spcBef>
              <a:defRPr/>
            </a:pPr>
            <a:r>
              <a:rPr lang="en-US" sz="1800" dirty="0">
                <a:solidFill>
                  <a:srgbClr val="004165"/>
                </a:solidFill>
                <a:ea typeface="MS PGothic" panose="020B0600070205080204" pitchFamily="34" charset="-128"/>
              </a:rPr>
              <a:t>Encourage industry and regulators to pursue scientific advancement and remove barriers that slows down the implementation of PACs</a:t>
            </a:r>
          </a:p>
        </p:txBody>
      </p:sp>
    </p:spTree>
    <p:extLst>
      <p:ext uri="{BB962C8B-B14F-4D97-AF65-F5344CB8AC3E}">
        <p14:creationId xmlns:p14="http://schemas.microsoft.com/office/powerpoint/2010/main" val="3083440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6DF0-2FBC-4ACD-AA34-D6F17A5E5B14}"/>
              </a:ext>
            </a:extLst>
          </p:cNvPr>
          <p:cNvSpPr>
            <a:spLocks noGrp="1"/>
          </p:cNvSpPr>
          <p:nvPr>
            <p:ph type="title"/>
          </p:nvPr>
        </p:nvSpPr>
        <p:spPr>
          <a:xfrm>
            <a:off x="838200" y="217896"/>
            <a:ext cx="10515600" cy="1325563"/>
          </a:xfrm>
        </p:spPr>
        <p:txBody>
          <a:bodyPr/>
          <a:lstStyle/>
          <a:p>
            <a:pPr algn="ctr"/>
            <a:r>
              <a:rPr lang="en-US" altLang="en-US" sz="3200" b="1" dirty="0">
                <a:solidFill>
                  <a:srgbClr val="004165"/>
                </a:solidFill>
              </a:rPr>
              <a:t>Anders Vinther PhD</a:t>
            </a:r>
            <a:br>
              <a:rPr lang="en-US" altLang="en-US" sz="3200" b="1" dirty="0">
                <a:solidFill>
                  <a:srgbClr val="004165"/>
                </a:solidFill>
              </a:rPr>
            </a:br>
            <a:r>
              <a:rPr lang="en-US" altLang="en-US" sz="3200" b="1" dirty="0">
                <a:solidFill>
                  <a:srgbClr val="004165"/>
                </a:solidFill>
              </a:rPr>
              <a:t>Biography and Contact Information</a:t>
            </a:r>
            <a:endParaRPr lang="en-US" sz="3200" b="1" dirty="0">
              <a:solidFill>
                <a:srgbClr val="004165"/>
              </a:solidFill>
            </a:endParaRPr>
          </a:p>
        </p:txBody>
      </p:sp>
      <p:sp>
        <p:nvSpPr>
          <p:cNvPr id="3" name="Content Placeholder 2">
            <a:extLst>
              <a:ext uri="{FF2B5EF4-FFF2-40B4-BE49-F238E27FC236}">
                <a16:creationId xmlns:a16="http://schemas.microsoft.com/office/drawing/2014/main" id="{49440464-9C15-41A1-BAF7-44753178DA0E}"/>
              </a:ext>
            </a:extLst>
          </p:cNvPr>
          <p:cNvSpPr>
            <a:spLocks noGrp="1"/>
          </p:cNvSpPr>
          <p:nvPr>
            <p:ph idx="1"/>
          </p:nvPr>
        </p:nvSpPr>
        <p:spPr/>
        <p:txBody>
          <a:bodyPr>
            <a:normAutofit/>
          </a:bodyPr>
          <a:lstStyle/>
          <a:p>
            <a:pPr>
              <a:lnSpc>
                <a:spcPct val="100000"/>
              </a:lnSpc>
              <a:spcBef>
                <a:spcPct val="20000"/>
              </a:spcBef>
              <a:defRPr/>
            </a:pPr>
            <a:r>
              <a:rPr lang="en-US" sz="2400" dirty="0"/>
              <a:t>30+ years global experience in creating or improving quality, businesses, and work cultures</a:t>
            </a:r>
          </a:p>
          <a:p>
            <a:pPr>
              <a:lnSpc>
                <a:spcPct val="100000"/>
              </a:lnSpc>
              <a:spcBef>
                <a:spcPct val="20000"/>
              </a:spcBef>
              <a:defRPr/>
            </a:pPr>
            <a:r>
              <a:rPr lang="en-US" sz="2400" dirty="0"/>
              <a:t>Co-founded, merged, improved compliance and turned-around companies  </a:t>
            </a:r>
          </a:p>
          <a:p>
            <a:pPr>
              <a:lnSpc>
                <a:spcPct val="100000"/>
              </a:lnSpc>
              <a:spcBef>
                <a:spcPct val="20000"/>
              </a:spcBef>
              <a:defRPr/>
            </a:pPr>
            <a:r>
              <a:rPr lang="en-US" altLang="en-US" sz="2400" dirty="0"/>
              <a:t>Senior positions in small and large companies: Novo Nordisk, AGC Biologics, Genentech, Roche, Sanofi, Intarcia, Kronos Bio </a:t>
            </a:r>
          </a:p>
          <a:p>
            <a:pPr>
              <a:lnSpc>
                <a:spcPct val="100000"/>
              </a:lnSpc>
              <a:spcBef>
                <a:spcPct val="20000"/>
              </a:spcBef>
              <a:defRPr/>
            </a:pPr>
            <a:r>
              <a:rPr lang="en-US" altLang="en-US" sz="2400" dirty="0"/>
              <a:t>Co-leader of the 1VQ on PAC Initiative</a:t>
            </a:r>
          </a:p>
          <a:p>
            <a:pPr>
              <a:lnSpc>
                <a:spcPct val="100000"/>
              </a:lnSpc>
              <a:spcBef>
                <a:spcPct val="20000"/>
              </a:spcBef>
              <a:defRPr/>
            </a:pPr>
            <a:r>
              <a:rPr lang="en-US" sz="2400" dirty="0"/>
              <a:t>Life-long learner; I believe that everything is possible - some things just take longer </a:t>
            </a:r>
          </a:p>
          <a:p>
            <a:pPr>
              <a:lnSpc>
                <a:spcPct val="100000"/>
              </a:lnSpc>
              <a:spcBef>
                <a:spcPct val="20000"/>
              </a:spcBef>
              <a:defRPr/>
            </a:pPr>
            <a:r>
              <a:rPr lang="en-US" altLang="en-US" sz="2400" dirty="0">
                <a:hlinkClick r:id="rId2"/>
              </a:rPr>
              <a:t>avinther@kronosbio.com</a:t>
            </a:r>
            <a:endParaRPr lang="en-US" altLang="en-US" sz="2400" dirty="0"/>
          </a:p>
          <a:p>
            <a:pPr marL="0" indent="0">
              <a:lnSpc>
                <a:spcPct val="100000"/>
              </a:lnSpc>
              <a:spcBef>
                <a:spcPct val="20000"/>
              </a:spcBef>
              <a:buNone/>
              <a:defRPr/>
            </a:pPr>
            <a:endParaRPr lang="en-US" altLang="en-US" sz="2400" dirty="0"/>
          </a:p>
        </p:txBody>
      </p:sp>
    </p:spTree>
    <p:extLst>
      <p:ext uri="{BB962C8B-B14F-4D97-AF65-F5344CB8AC3E}">
        <p14:creationId xmlns:p14="http://schemas.microsoft.com/office/powerpoint/2010/main" val="346139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E8331-4A8F-BC49-9876-2EAE1D39DBED}"/>
              </a:ext>
            </a:extLst>
          </p:cNvPr>
          <p:cNvSpPr>
            <a:spLocks noGrp="1"/>
          </p:cNvSpPr>
          <p:nvPr>
            <p:ph type="title"/>
          </p:nvPr>
        </p:nvSpPr>
        <p:spPr>
          <a:xfrm>
            <a:off x="838200" y="114607"/>
            <a:ext cx="10515600" cy="1325563"/>
          </a:xfrm>
        </p:spPr>
        <p:txBody>
          <a:bodyPr>
            <a:normAutofit/>
          </a:bodyPr>
          <a:lstStyle/>
          <a:p>
            <a:r>
              <a:rPr lang="en-US" sz="3200" b="1" dirty="0">
                <a:solidFill>
                  <a:srgbClr val="004165"/>
                </a:solidFill>
              </a:rPr>
              <a:t>What’s the Right Balance ?</a:t>
            </a:r>
          </a:p>
        </p:txBody>
      </p:sp>
      <p:sp>
        <p:nvSpPr>
          <p:cNvPr id="4" name="Rectangle 3">
            <a:extLst>
              <a:ext uri="{FF2B5EF4-FFF2-40B4-BE49-F238E27FC236}">
                <a16:creationId xmlns:a16="http://schemas.microsoft.com/office/drawing/2014/main" id="{E6FDF609-DFA9-C244-B864-B396CDDE1C73}"/>
              </a:ext>
            </a:extLst>
          </p:cNvPr>
          <p:cNvSpPr/>
          <p:nvPr/>
        </p:nvSpPr>
        <p:spPr>
          <a:xfrm>
            <a:off x="1319648" y="2354391"/>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Triangle 4">
            <a:extLst>
              <a:ext uri="{FF2B5EF4-FFF2-40B4-BE49-F238E27FC236}">
                <a16:creationId xmlns:a16="http://schemas.microsoft.com/office/drawing/2014/main" id="{65FCF4ED-B24C-5A4D-B395-4B12945491FF}"/>
              </a:ext>
            </a:extLst>
          </p:cNvPr>
          <p:cNvSpPr/>
          <p:nvPr/>
        </p:nvSpPr>
        <p:spPr>
          <a:xfrm>
            <a:off x="2638997" y="2374721"/>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1B24341-7839-D94F-B310-830CD5584C38}"/>
              </a:ext>
            </a:extLst>
          </p:cNvPr>
          <p:cNvSpPr txBox="1"/>
          <p:nvPr/>
        </p:nvSpPr>
        <p:spPr>
          <a:xfrm>
            <a:off x="931053" y="2005389"/>
            <a:ext cx="1093569"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SCIENCE</a:t>
            </a:r>
          </a:p>
        </p:txBody>
      </p:sp>
      <p:sp>
        <p:nvSpPr>
          <p:cNvPr id="7" name="TextBox 6">
            <a:extLst>
              <a:ext uri="{FF2B5EF4-FFF2-40B4-BE49-F238E27FC236}">
                <a16:creationId xmlns:a16="http://schemas.microsoft.com/office/drawing/2014/main" id="{AE0C2480-A113-E14C-8479-DAA86F23C7B4}"/>
              </a:ext>
            </a:extLst>
          </p:cNvPr>
          <p:cNvSpPr txBox="1"/>
          <p:nvPr/>
        </p:nvSpPr>
        <p:spPr>
          <a:xfrm>
            <a:off x="3776551" y="1996087"/>
            <a:ext cx="153920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COMPLIANCE</a:t>
            </a:r>
          </a:p>
        </p:txBody>
      </p:sp>
      <p:sp>
        <p:nvSpPr>
          <p:cNvPr id="8" name="Rectangle 7">
            <a:extLst>
              <a:ext uri="{FF2B5EF4-FFF2-40B4-BE49-F238E27FC236}">
                <a16:creationId xmlns:a16="http://schemas.microsoft.com/office/drawing/2014/main" id="{72739F8F-2082-C44E-A3FE-2C01C649611F}"/>
              </a:ext>
            </a:extLst>
          </p:cNvPr>
          <p:cNvSpPr/>
          <p:nvPr/>
        </p:nvSpPr>
        <p:spPr>
          <a:xfrm rot="20320551">
            <a:off x="3317080" y="4724629"/>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9" name="Triangle 8">
            <a:extLst>
              <a:ext uri="{FF2B5EF4-FFF2-40B4-BE49-F238E27FC236}">
                <a16:creationId xmlns:a16="http://schemas.microsoft.com/office/drawing/2014/main" id="{DE466511-E6E9-0E45-8B9D-7F249916EA90}"/>
              </a:ext>
            </a:extLst>
          </p:cNvPr>
          <p:cNvSpPr/>
          <p:nvPr/>
        </p:nvSpPr>
        <p:spPr>
          <a:xfrm>
            <a:off x="4636429" y="4744959"/>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16BE030-783C-9A43-BBA5-F67400D55BE7}"/>
              </a:ext>
            </a:extLst>
          </p:cNvPr>
          <p:cNvSpPr txBox="1"/>
          <p:nvPr/>
        </p:nvSpPr>
        <p:spPr>
          <a:xfrm rot="20350767">
            <a:off x="2965683" y="4967314"/>
            <a:ext cx="1093569"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SCIENCE</a:t>
            </a:r>
          </a:p>
        </p:txBody>
      </p:sp>
      <p:sp>
        <p:nvSpPr>
          <p:cNvPr id="11" name="TextBox 10">
            <a:extLst>
              <a:ext uri="{FF2B5EF4-FFF2-40B4-BE49-F238E27FC236}">
                <a16:creationId xmlns:a16="http://schemas.microsoft.com/office/drawing/2014/main" id="{3C4BDCA2-82CE-0B43-84FD-E3BBFFDF6895}"/>
              </a:ext>
            </a:extLst>
          </p:cNvPr>
          <p:cNvSpPr txBox="1"/>
          <p:nvPr/>
        </p:nvSpPr>
        <p:spPr>
          <a:xfrm rot="20375867">
            <a:off x="5633471" y="3859748"/>
            <a:ext cx="153920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COMPLIANCE</a:t>
            </a:r>
          </a:p>
        </p:txBody>
      </p:sp>
      <p:sp>
        <p:nvSpPr>
          <p:cNvPr id="12" name="Rectangle 11">
            <a:extLst>
              <a:ext uri="{FF2B5EF4-FFF2-40B4-BE49-F238E27FC236}">
                <a16:creationId xmlns:a16="http://schemas.microsoft.com/office/drawing/2014/main" id="{DF45D599-245D-4A4A-B60C-04196FE4511E}"/>
              </a:ext>
            </a:extLst>
          </p:cNvPr>
          <p:cNvSpPr/>
          <p:nvPr/>
        </p:nvSpPr>
        <p:spPr>
          <a:xfrm rot="1386961">
            <a:off x="7381886" y="3069827"/>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 name="Triangle 12">
            <a:extLst>
              <a:ext uri="{FF2B5EF4-FFF2-40B4-BE49-F238E27FC236}">
                <a16:creationId xmlns:a16="http://schemas.microsoft.com/office/drawing/2014/main" id="{87E69FC9-29D7-CF46-8A93-9AF9D5DA61E1}"/>
              </a:ext>
            </a:extLst>
          </p:cNvPr>
          <p:cNvSpPr/>
          <p:nvPr/>
        </p:nvSpPr>
        <p:spPr>
          <a:xfrm>
            <a:off x="8701235" y="3090157"/>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DD99DAD6-855C-AA4E-B5C8-2485C13F6B82}"/>
              </a:ext>
            </a:extLst>
          </p:cNvPr>
          <p:cNvSpPr txBox="1"/>
          <p:nvPr/>
        </p:nvSpPr>
        <p:spPr>
          <a:xfrm rot="1411868">
            <a:off x="7155308" y="2130856"/>
            <a:ext cx="1093569"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SCIENCE</a:t>
            </a:r>
          </a:p>
        </p:txBody>
      </p:sp>
      <p:sp>
        <p:nvSpPr>
          <p:cNvPr id="15" name="TextBox 14">
            <a:extLst>
              <a:ext uri="{FF2B5EF4-FFF2-40B4-BE49-F238E27FC236}">
                <a16:creationId xmlns:a16="http://schemas.microsoft.com/office/drawing/2014/main" id="{1B6B9DC7-0BF2-994F-BFDC-068E31C19B15}"/>
              </a:ext>
            </a:extLst>
          </p:cNvPr>
          <p:cNvSpPr txBox="1"/>
          <p:nvPr/>
        </p:nvSpPr>
        <p:spPr>
          <a:xfrm rot="1459286">
            <a:off x="9813919" y="3337051"/>
            <a:ext cx="153920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COMPLIANCE</a:t>
            </a:r>
          </a:p>
        </p:txBody>
      </p:sp>
      <p:sp>
        <p:nvSpPr>
          <p:cNvPr id="16" name="Oval 15">
            <a:extLst>
              <a:ext uri="{FF2B5EF4-FFF2-40B4-BE49-F238E27FC236}">
                <a16:creationId xmlns:a16="http://schemas.microsoft.com/office/drawing/2014/main" id="{4D104E06-5434-F14D-84E1-7E678E570FA0}"/>
              </a:ext>
            </a:extLst>
          </p:cNvPr>
          <p:cNvSpPr/>
          <p:nvPr/>
        </p:nvSpPr>
        <p:spPr>
          <a:xfrm>
            <a:off x="2758223" y="1597145"/>
            <a:ext cx="613317" cy="585123"/>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10000"/>
                  </a:schemeClr>
                </a:solidFill>
                <a:latin typeface="Arial" panose="020B0604020202020204" pitchFamily="34" charset="0"/>
                <a:cs typeface="Arial" panose="020B0604020202020204" pitchFamily="34" charset="0"/>
              </a:rPr>
              <a:t>1</a:t>
            </a:r>
          </a:p>
        </p:txBody>
      </p:sp>
      <p:sp>
        <p:nvSpPr>
          <p:cNvPr id="17" name="Oval 16">
            <a:extLst>
              <a:ext uri="{FF2B5EF4-FFF2-40B4-BE49-F238E27FC236}">
                <a16:creationId xmlns:a16="http://schemas.microsoft.com/office/drawing/2014/main" id="{480531F8-73F1-F445-98FE-28CA525DAAF7}"/>
              </a:ext>
            </a:extLst>
          </p:cNvPr>
          <p:cNvSpPr/>
          <p:nvPr/>
        </p:nvSpPr>
        <p:spPr>
          <a:xfrm>
            <a:off x="8820461" y="2326367"/>
            <a:ext cx="613317" cy="585123"/>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10000"/>
                  </a:schemeClr>
                </a:solidFill>
                <a:latin typeface="Arial" panose="020B0604020202020204" pitchFamily="34" charset="0"/>
                <a:cs typeface="Arial" panose="020B0604020202020204" pitchFamily="34" charset="0"/>
              </a:rPr>
              <a:t>3</a:t>
            </a:r>
          </a:p>
        </p:txBody>
      </p:sp>
      <p:sp>
        <p:nvSpPr>
          <p:cNvPr id="18" name="Oval 17">
            <a:extLst>
              <a:ext uri="{FF2B5EF4-FFF2-40B4-BE49-F238E27FC236}">
                <a16:creationId xmlns:a16="http://schemas.microsoft.com/office/drawing/2014/main" id="{B97AEAC2-E886-F943-9A76-4AB66DACA99D}"/>
              </a:ext>
            </a:extLst>
          </p:cNvPr>
          <p:cNvSpPr/>
          <p:nvPr/>
        </p:nvSpPr>
        <p:spPr>
          <a:xfrm>
            <a:off x="4749921" y="3999344"/>
            <a:ext cx="613317" cy="585123"/>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10000"/>
                  </a:schemeClr>
                </a:solidFill>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2256509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386B-D479-DE4A-8123-483B7BA0ACA3}"/>
              </a:ext>
            </a:extLst>
          </p:cNvPr>
          <p:cNvSpPr>
            <a:spLocks noGrp="1"/>
          </p:cNvSpPr>
          <p:nvPr>
            <p:ph type="title"/>
          </p:nvPr>
        </p:nvSpPr>
        <p:spPr>
          <a:xfrm>
            <a:off x="838200" y="114607"/>
            <a:ext cx="10515600" cy="1325563"/>
          </a:xfrm>
        </p:spPr>
        <p:txBody>
          <a:bodyPr>
            <a:normAutofit/>
          </a:bodyPr>
          <a:lstStyle/>
          <a:p>
            <a:r>
              <a:rPr lang="en-US" sz="3200" b="1" dirty="0">
                <a:solidFill>
                  <a:srgbClr val="004165"/>
                </a:solidFill>
              </a:rPr>
              <a:t>The GMPs Developed as a Reaction to Fatal Incidents</a:t>
            </a:r>
          </a:p>
        </p:txBody>
      </p:sp>
      <p:sp>
        <p:nvSpPr>
          <p:cNvPr id="4" name="Slide Number Placeholder 3">
            <a:extLst>
              <a:ext uri="{FF2B5EF4-FFF2-40B4-BE49-F238E27FC236}">
                <a16:creationId xmlns:a16="http://schemas.microsoft.com/office/drawing/2014/main" id="{54FCD4AA-7573-9147-8608-3FDC8848E424}"/>
              </a:ext>
            </a:extLst>
          </p:cNvPr>
          <p:cNvSpPr txBox="1">
            <a:spLocks/>
          </p:cNvSpPr>
          <p:nvPr/>
        </p:nvSpPr>
        <p:spPr>
          <a:xfrm>
            <a:off x="8599895" y="6468813"/>
            <a:ext cx="3161356" cy="25266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8C7133-1A5C-5642-A195-09357D20741F}" type="slidenum">
              <a:rPr lang="en-US" smtClean="0">
                <a:latin typeface="Arial" panose="020B0604020202020204" pitchFamily="34" charset="0"/>
                <a:cs typeface="Arial" panose="020B0604020202020204" pitchFamily="34" charset="0"/>
              </a:rPr>
              <a:pPr/>
              <a:t>5</a:t>
            </a:fld>
            <a:endParaRPr lang="en-US" dirty="0">
              <a:latin typeface="Arial" panose="020B0604020202020204" pitchFamily="34" charset="0"/>
              <a:cs typeface="Arial" panose="020B0604020202020204" pitchFamily="34" charset="0"/>
            </a:endParaRPr>
          </a:p>
        </p:txBody>
      </p:sp>
      <p:sp>
        <p:nvSpPr>
          <p:cNvPr id="5" name="Title 8">
            <a:extLst>
              <a:ext uri="{FF2B5EF4-FFF2-40B4-BE49-F238E27FC236}">
                <a16:creationId xmlns:a16="http://schemas.microsoft.com/office/drawing/2014/main" id="{82C4C783-2EB0-D34D-B586-75D8785A7015}"/>
              </a:ext>
            </a:extLst>
          </p:cNvPr>
          <p:cNvSpPr txBox="1">
            <a:spLocks/>
          </p:cNvSpPr>
          <p:nvPr/>
        </p:nvSpPr>
        <p:spPr>
          <a:xfrm>
            <a:off x="838200" y="36512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dirty="0"/>
          </a:p>
        </p:txBody>
      </p:sp>
      <p:sp>
        <p:nvSpPr>
          <p:cNvPr id="6" name="Half Frame 5">
            <a:extLst>
              <a:ext uri="{FF2B5EF4-FFF2-40B4-BE49-F238E27FC236}">
                <a16:creationId xmlns:a16="http://schemas.microsoft.com/office/drawing/2014/main" id="{533DD725-941E-384A-B582-97F6BF15727B}"/>
              </a:ext>
            </a:extLst>
          </p:cNvPr>
          <p:cNvSpPr/>
          <p:nvPr/>
        </p:nvSpPr>
        <p:spPr>
          <a:xfrm>
            <a:off x="532255" y="2328941"/>
            <a:ext cx="2709746" cy="937813"/>
          </a:xfrm>
          <a:prstGeom prst="halfFram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FC86929-D23B-9944-8950-C2A8B73FEA18}"/>
              </a:ext>
            </a:extLst>
          </p:cNvPr>
          <p:cNvSpPr txBox="1"/>
          <p:nvPr/>
        </p:nvSpPr>
        <p:spPr>
          <a:xfrm>
            <a:off x="857429" y="2646767"/>
            <a:ext cx="2384571" cy="923330"/>
          </a:xfrm>
          <a:prstGeom prst="rect">
            <a:avLst/>
          </a:prstGeom>
          <a:noFill/>
        </p:spPr>
        <p:txBody>
          <a:bodyPr wrap="square">
            <a:spAutoFit/>
          </a:bodyPr>
          <a:lstStyle/>
          <a:p>
            <a:r>
              <a:rPr lang="en-US" b="1" i="1" dirty="0">
                <a:latin typeface="Arial" panose="020B0604020202020204" pitchFamily="34" charset="0"/>
                <a:cs typeface="Arial" panose="020B0604020202020204" pitchFamily="34" charset="0"/>
              </a:rPr>
              <a:t>Illegal </a:t>
            </a:r>
            <a:r>
              <a:rPr lang="en-US" dirty="0">
                <a:latin typeface="Arial" panose="020B0604020202020204" pitchFamily="34" charset="0"/>
                <a:cs typeface="Arial" panose="020B0604020202020204" pitchFamily="34" charset="0"/>
              </a:rPr>
              <a:t>to sell </a:t>
            </a:r>
            <a:r>
              <a:rPr lang="en-US" b="1" i="1" dirty="0">
                <a:latin typeface="Arial" panose="020B0604020202020204" pitchFamily="34" charset="0"/>
                <a:cs typeface="Arial" panose="020B0604020202020204" pitchFamily="34" charset="0"/>
              </a:rPr>
              <a:t>adulterated</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food or meat </a:t>
            </a:r>
          </a:p>
        </p:txBody>
      </p:sp>
      <p:sp>
        <p:nvSpPr>
          <p:cNvPr id="8" name="TextBox 7">
            <a:extLst>
              <a:ext uri="{FF2B5EF4-FFF2-40B4-BE49-F238E27FC236}">
                <a16:creationId xmlns:a16="http://schemas.microsoft.com/office/drawing/2014/main" id="{6E642211-AAC7-F24E-9F4B-553809017D88}"/>
              </a:ext>
            </a:extLst>
          </p:cNvPr>
          <p:cNvSpPr txBox="1"/>
          <p:nvPr/>
        </p:nvSpPr>
        <p:spPr>
          <a:xfrm>
            <a:off x="744127" y="2308894"/>
            <a:ext cx="697627" cy="369332"/>
          </a:xfrm>
          <a:prstGeom prst="rect">
            <a:avLst/>
          </a:prstGeom>
          <a:noFill/>
        </p:spPr>
        <p:txBody>
          <a:bodyPr wrap="none" rtlCol="0">
            <a:spAutoFit/>
          </a:bodyPr>
          <a:lstStyle/>
          <a:p>
            <a:r>
              <a:rPr lang="en-US" dirty="0">
                <a:solidFill>
                  <a:schemeClr val="bg1"/>
                </a:solidFill>
                <a:latin typeface="Arial" panose="020B0604020202020204" pitchFamily="34" charset="0"/>
                <a:cs typeface="Arial" panose="020B0604020202020204" pitchFamily="34" charset="0"/>
              </a:rPr>
              <a:t>1906</a:t>
            </a:r>
          </a:p>
        </p:txBody>
      </p:sp>
      <p:sp>
        <p:nvSpPr>
          <p:cNvPr id="9" name="TextBox 8">
            <a:extLst>
              <a:ext uri="{FF2B5EF4-FFF2-40B4-BE49-F238E27FC236}">
                <a16:creationId xmlns:a16="http://schemas.microsoft.com/office/drawing/2014/main" id="{CE6B789C-2C61-494A-9CB0-95DF67349687}"/>
              </a:ext>
            </a:extLst>
          </p:cNvPr>
          <p:cNvSpPr txBox="1"/>
          <p:nvPr/>
        </p:nvSpPr>
        <p:spPr>
          <a:xfrm>
            <a:off x="532255" y="3553692"/>
            <a:ext cx="2384571" cy="400110"/>
          </a:xfrm>
          <a:prstGeom prst="rect">
            <a:avLst/>
          </a:prstGeom>
          <a:noFill/>
        </p:spPr>
        <p:txBody>
          <a:bodyPr wrap="square">
            <a:spAutoFit/>
          </a:bodyPr>
          <a:lstStyle/>
          <a:p>
            <a:r>
              <a:rPr lang="en-US" sz="1000" dirty="0">
                <a:latin typeface="Arial" panose="020B0604020202020204" pitchFamily="34" charset="0"/>
                <a:cs typeface="Arial" panose="020B0604020202020204" pitchFamily="34" charset="0"/>
              </a:rPr>
              <a:t>Pure Food and Drug Act</a:t>
            </a:r>
          </a:p>
          <a:p>
            <a:r>
              <a:rPr lang="en-US" sz="1000" dirty="0">
                <a:latin typeface="Arial" panose="020B0604020202020204" pitchFamily="34" charset="0"/>
                <a:cs typeface="Arial" panose="020B0604020202020204" pitchFamily="34" charset="0"/>
              </a:rPr>
              <a:t>FDA established</a:t>
            </a:r>
          </a:p>
        </p:txBody>
      </p:sp>
      <p:sp>
        <p:nvSpPr>
          <p:cNvPr id="10" name="TextBox 9">
            <a:extLst>
              <a:ext uri="{FF2B5EF4-FFF2-40B4-BE49-F238E27FC236}">
                <a16:creationId xmlns:a16="http://schemas.microsoft.com/office/drawing/2014/main" id="{DC36DA54-4572-7648-8552-F98E606ABD1E}"/>
              </a:ext>
            </a:extLst>
          </p:cNvPr>
          <p:cNvSpPr txBox="1"/>
          <p:nvPr/>
        </p:nvSpPr>
        <p:spPr>
          <a:xfrm>
            <a:off x="454196" y="1760831"/>
            <a:ext cx="2632452" cy="523220"/>
          </a:xfrm>
          <a:prstGeom prst="rect">
            <a:avLst/>
          </a:prstGeom>
          <a:noFill/>
        </p:spPr>
        <p:txBody>
          <a:bodyPr wrap="none" rtlCol="0">
            <a:spAutoFit/>
          </a:bodyPr>
          <a:lstStyle/>
          <a:p>
            <a:r>
              <a:rPr lang="en-US" sz="1400" dirty="0">
                <a:solidFill>
                  <a:schemeClr val="tx2"/>
                </a:solidFill>
                <a:latin typeface="Arial" panose="020B0604020202020204" pitchFamily="34" charset="0"/>
                <a:cs typeface="Arial" panose="020B0604020202020204" pitchFamily="34" charset="0"/>
              </a:rPr>
              <a:t>The “Jungle”</a:t>
            </a:r>
          </a:p>
          <a:p>
            <a:r>
              <a:rPr lang="en-US" sz="1400" dirty="0">
                <a:solidFill>
                  <a:schemeClr val="tx2"/>
                </a:solidFill>
                <a:latin typeface="Arial" panose="020B0604020202020204" pitchFamily="34" charset="0"/>
                <a:cs typeface="Arial" panose="020B0604020202020204" pitchFamily="34" charset="0"/>
              </a:rPr>
              <a:t>Chicago meat packing industry</a:t>
            </a:r>
          </a:p>
        </p:txBody>
      </p:sp>
      <p:sp>
        <p:nvSpPr>
          <p:cNvPr id="11" name="Half Frame 10">
            <a:extLst>
              <a:ext uri="{FF2B5EF4-FFF2-40B4-BE49-F238E27FC236}">
                <a16:creationId xmlns:a16="http://schemas.microsoft.com/office/drawing/2014/main" id="{AE9026C4-F014-A74A-9D0E-4F8178D2FA12}"/>
              </a:ext>
            </a:extLst>
          </p:cNvPr>
          <p:cNvSpPr/>
          <p:nvPr/>
        </p:nvSpPr>
        <p:spPr>
          <a:xfrm>
            <a:off x="4176298" y="2298636"/>
            <a:ext cx="2709746" cy="937813"/>
          </a:xfrm>
          <a:prstGeom prst="halfFram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D8D353E-ABC6-2740-8B5F-9504032D7904}"/>
              </a:ext>
            </a:extLst>
          </p:cNvPr>
          <p:cNvSpPr txBox="1"/>
          <p:nvPr/>
        </p:nvSpPr>
        <p:spPr>
          <a:xfrm>
            <a:off x="4501472" y="2616462"/>
            <a:ext cx="2384571"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Drug Products must be </a:t>
            </a:r>
            <a:r>
              <a:rPr lang="en-US" b="1" i="1" dirty="0">
                <a:latin typeface="Arial" panose="020B0604020202020204" pitchFamily="34" charset="0"/>
                <a:cs typeface="Arial" panose="020B0604020202020204" pitchFamily="34" charset="0"/>
              </a:rPr>
              <a:t>Safe </a:t>
            </a:r>
          </a:p>
        </p:txBody>
      </p:sp>
      <p:sp>
        <p:nvSpPr>
          <p:cNvPr id="13" name="TextBox 12">
            <a:extLst>
              <a:ext uri="{FF2B5EF4-FFF2-40B4-BE49-F238E27FC236}">
                <a16:creationId xmlns:a16="http://schemas.microsoft.com/office/drawing/2014/main" id="{C97444BB-9F61-A642-AE5F-F9ACA68C788A}"/>
              </a:ext>
            </a:extLst>
          </p:cNvPr>
          <p:cNvSpPr txBox="1"/>
          <p:nvPr/>
        </p:nvSpPr>
        <p:spPr>
          <a:xfrm>
            <a:off x="4388170" y="2278589"/>
            <a:ext cx="697627" cy="369332"/>
          </a:xfrm>
          <a:prstGeom prst="rect">
            <a:avLst/>
          </a:prstGeom>
          <a:noFill/>
        </p:spPr>
        <p:txBody>
          <a:bodyPr wrap="none" rtlCol="0">
            <a:spAutoFit/>
          </a:bodyPr>
          <a:lstStyle/>
          <a:p>
            <a:r>
              <a:rPr lang="en-US" dirty="0">
                <a:solidFill>
                  <a:schemeClr val="bg1"/>
                </a:solidFill>
                <a:latin typeface="Arial" panose="020B0604020202020204" pitchFamily="34" charset="0"/>
                <a:cs typeface="Arial" panose="020B0604020202020204" pitchFamily="34" charset="0"/>
              </a:rPr>
              <a:t>1938</a:t>
            </a:r>
          </a:p>
        </p:txBody>
      </p:sp>
      <p:sp>
        <p:nvSpPr>
          <p:cNvPr id="14" name="TextBox 13">
            <a:extLst>
              <a:ext uri="{FF2B5EF4-FFF2-40B4-BE49-F238E27FC236}">
                <a16:creationId xmlns:a16="http://schemas.microsoft.com/office/drawing/2014/main" id="{BDA001E2-DEA3-F34F-A2E2-50171AB227F6}"/>
              </a:ext>
            </a:extLst>
          </p:cNvPr>
          <p:cNvSpPr txBox="1"/>
          <p:nvPr/>
        </p:nvSpPr>
        <p:spPr>
          <a:xfrm>
            <a:off x="4176298" y="3523387"/>
            <a:ext cx="2384571" cy="400110"/>
          </a:xfrm>
          <a:prstGeom prst="rect">
            <a:avLst/>
          </a:prstGeom>
          <a:noFill/>
        </p:spPr>
        <p:txBody>
          <a:bodyPr wrap="square">
            <a:spAutoFit/>
          </a:bodyPr>
          <a:lstStyle/>
          <a:p>
            <a:r>
              <a:rPr lang="en-US" sz="1000" dirty="0">
                <a:latin typeface="Arial" panose="020B0604020202020204" pitchFamily="34" charset="0"/>
                <a:cs typeface="Arial" panose="020B0604020202020204" pitchFamily="34" charset="0"/>
              </a:rPr>
              <a:t>Federal Food, Drug, and Cosmetic Act (FD&amp;C Act)</a:t>
            </a:r>
          </a:p>
        </p:txBody>
      </p:sp>
      <p:sp>
        <p:nvSpPr>
          <p:cNvPr id="15" name="TextBox 14">
            <a:extLst>
              <a:ext uri="{FF2B5EF4-FFF2-40B4-BE49-F238E27FC236}">
                <a16:creationId xmlns:a16="http://schemas.microsoft.com/office/drawing/2014/main" id="{84A31D52-70C1-1D49-B539-9592F5B92574}"/>
              </a:ext>
            </a:extLst>
          </p:cNvPr>
          <p:cNvSpPr txBox="1"/>
          <p:nvPr/>
        </p:nvSpPr>
        <p:spPr>
          <a:xfrm>
            <a:off x="4098239" y="1730526"/>
            <a:ext cx="3474577" cy="523220"/>
          </a:xfrm>
          <a:prstGeom prst="rect">
            <a:avLst/>
          </a:prstGeom>
          <a:noFill/>
        </p:spPr>
        <p:txBody>
          <a:bodyPr wrap="square" rtlCol="0">
            <a:spAutoFit/>
          </a:bodyPr>
          <a:lstStyle/>
          <a:p>
            <a:r>
              <a:rPr lang="en-US" sz="1400" dirty="0">
                <a:solidFill>
                  <a:schemeClr val="tx2"/>
                </a:solidFill>
                <a:latin typeface="Arial" panose="020B0604020202020204" pitchFamily="34" charset="0"/>
                <a:cs typeface="Arial" panose="020B0604020202020204" pitchFamily="34" charset="0"/>
              </a:rPr>
              <a:t>Diethylene contaminated elixir sulfanilamide; &gt;100 people died</a:t>
            </a:r>
          </a:p>
        </p:txBody>
      </p:sp>
      <p:sp>
        <p:nvSpPr>
          <p:cNvPr id="16" name="Half Frame 15">
            <a:extLst>
              <a:ext uri="{FF2B5EF4-FFF2-40B4-BE49-F238E27FC236}">
                <a16:creationId xmlns:a16="http://schemas.microsoft.com/office/drawing/2014/main" id="{EABD160D-56BF-C442-90F4-2E8475FDB4ED}"/>
              </a:ext>
            </a:extLst>
          </p:cNvPr>
          <p:cNvSpPr/>
          <p:nvPr/>
        </p:nvSpPr>
        <p:spPr>
          <a:xfrm>
            <a:off x="8280090" y="2289305"/>
            <a:ext cx="2709746" cy="937813"/>
          </a:xfrm>
          <a:prstGeom prst="halfFram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3A695D5-1370-DB47-BCFC-4084F83B301F}"/>
              </a:ext>
            </a:extLst>
          </p:cNvPr>
          <p:cNvSpPr txBox="1"/>
          <p:nvPr/>
        </p:nvSpPr>
        <p:spPr>
          <a:xfrm>
            <a:off x="8605264" y="2607131"/>
            <a:ext cx="2384571"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Drug Products must be </a:t>
            </a:r>
            <a:r>
              <a:rPr lang="en-US" b="1" i="1" dirty="0">
                <a:latin typeface="Arial" panose="020B0604020202020204" pitchFamily="34" charset="0"/>
                <a:cs typeface="Arial" panose="020B0604020202020204" pitchFamily="34" charset="0"/>
              </a:rPr>
              <a:t>Efficacious </a:t>
            </a:r>
          </a:p>
        </p:txBody>
      </p:sp>
      <p:sp>
        <p:nvSpPr>
          <p:cNvPr id="18" name="TextBox 17">
            <a:extLst>
              <a:ext uri="{FF2B5EF4-FFF2-40B4-BE49-F238E27FC236}">
                <a16:creationId xmlns:a16="http://schemas.microsoft.com/office/drawing/2014/main" id="{9A699970-D783-C747-9F67-6EB956B5641A}"/>
              </a:ext>
            </a:extLst>
          </p:cNvPr>
          <p:cNvSpPr txBox="1"/>
          <p:nvPr/>
        </p:nvSpPr>
        <p:spPr>
          <a:xfrm>
            <a:off x="8491962" y="2269258"/>
            <a:ext cx="697627" cy="369332"/>
          </a:xfrm>
          <a:prstGeom prst="rect">
            <a:avLst/>
          </a:prstGeom>
          <a:noFill/>
        </p:spPr>
        <p:txBody>
          <a:bodyPr wrap="none" rtlCol="0">
            <a:spAutoFit/>
          </a:bodyPr>
          <a:lstStyle/>
          <a:p>
            <a:r>
              <a:rPr lang="en-US" dirty="0">
                <a:solidFill>
                  <a:schemeClr val="bg1"/>
                </a:solidFill>
                <a:latin typeface="Arial" panose="020B0604020202020204" pitchFamily="34" charset="0"/>
                <a:cs typeface="Arial" panose="020B0604020202020204" pitchFamily="34" charset="0"/>
              </a:rPr>
              <a:t>1962</a:t>
            </a:r>
          </a:p>
        </p:txBody>
      </p:sp>
      <p:sp>
        <p:nvSpPr>
          <p:cNvPr id="19" name="TextBox 18">
            <a:extLst>
              <a:ext uri="{FF2B5EF4-FFF2-40B4-BE49-F238E27FC236}">
                <a16:creationId xmlns:a16="http://schemas.microsoft.com/office/drawing/2014/main" id="{8924800D-B8A0-1642-A983-198BA7227F31}"/>
              </a:ext>
            </a:extLst>
          </p:cNvPr>
          <p:cNvSpPr txBox="1"/>
          <p:nvPr/>
        </p:nvSpPr>
        <p:spPr>
          <a:xfrm>
            <a:off x="8280090" y="3514056"/>
            <a:ext cx="2384571" cy="400110"/>
          </a:xfrm>
          <a:prstGeom prst="rect">
            <a:avLst/>
          </a:prstGeom>
          <a:noFill/>
        </p:spPr>
        <p:txBody>
          <a:bodyPr wrap="square">
            <a:spAutoFit/>
          </a:bodyPr>
          <a:lstStyle/>
          <a:p>
            <a:r>
              <a:rPr lang="en-US" sz="1000" dirty="0">
                <a:latin typeface="Arial" panose="020B0604020202020204" pitchFamily="34" charset="0"/>
                <a:cs typeface="Arial" panose="020B0604020202020204" pitchFamily="34" charset="0"/>
              </a:rPr>
              <a:t>Kefauver-Harris Drug amendment to the FD&amp;C Act</a:t>
            </a:r>
          </a:p>
        </p:txBody>
      </p:sp>
      <p:sp>
        <p:nvSpPr>
          <p:cNvPr id="20" name="TextBox 19">
            <a:extLst>
              <a:ext uri="{FF2B5EF4-FFF2-40B4-BE49-F238E27FC236}">
                <a16:creationId xmlns:a16="http://schemas.microsoft.com/office/drawing/2014/main" id="{AF5A2875-96D8-4343-9CE9-518B3213306B}"/>
              </a:ext>
            </a:extLst>
          </p:cNvPr>
          <p:cNvSpPr txBox="1"/>
          <p:nvPr/>
        </p:nvSpPr>
        <p:spPr>
          <a:xfrm>
            <a:off x="8202031" y="1721195"/>
            <a:ext cx="3597100" cy="523220"/>
          </a:xfrm>
          <a:prstGeom prst="rect">
            <a:avLst/>
          </a:prstGeom>
          <a:noFill/>
        </p:spPr>
        <p:txBody>
          <a:bodyPr wrap="square" rtlCol="0">
            <a:spAutoFit/>
          </a:bodyPr>
          <a:lstStyle/>
          <a:p>
            <a:r>
              <a:rPr lang="en-US" sz="1400" dirty="0">
                <a:solidFill>
                  <a:schemeClr val="tx2"/>
                </a:solidFill>
                <a:latin typeface="Arial" panose="020B0604020202020204" pitchFamily="34" charset="0"/>
                <a:cs typeface="Arial" panose="020B0604020202020204" pitchFamily="34" charset="0"/>
              </a:rPr>
              <a:t>Thalidomide causing infant deformities; &gt;10,000 cases in Europe</a:t>
            </a:r>
          </a:p>
        </p:txBody>
      </p:sp>
      <p:sp>
        <p:nvSpPr>
          <p:cNvPr id="21" name="Pentagon 20">
            <a:extLst>
              <a:ext uri="{FF2B5EF4-FFF2-40B4-BE49-F238E27FC236}">
                <a16:creationId xmlns:a16="http://schemas.microsoft.com/office/drawing/2014/main" id="{ACE1179C-BBCB-4944-B363-1E39C66BA5ED}"/>
              </a:ext>
            </a:extLst>
          </p:cNvPr>
          <p:cNvSpPr/>
          <p:nvPr/>
        </p:nvSpPr>
        <p:spPr>
          <a:xfrm>
            <a:off x="218559" y="4454369"/>
            <a:ext cx="2309447" cy="1144927"/>
          </a:xfrm>
          <a:prstGeom prst="homePlate">
            <a:avLst>
              <a:gd name="adj" fmla="val 27219"/>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latin typeface="Arial" panose="020B0604020202020204" pitchFamily="34" charset="0"/>
                <a:cs typeface="Arial" panose="020B0604020202020204" pitchFamily="34" charset="0"/>
              </a:rPr>
              <a:t>1963</a:t>
            </a:r>
          </a:p>
          <a:p>
            <a:pPr algn="ctr"/>
            <a:r>
              <a:rPr lang="en-US" i="1" dirty="0">
                <a:latin typeface="Arial" panose="020B0604020202020204" pitchFamily="34" charset="0"/>
                <a:cs typeface="Arial" panose="020B0604020202020204" pitchFamily="34" charset="0"/>
              </a:rPr>
              <a:t>First GMP Regs</a:t>
            </a:r>
          </a:p>
          <a:p>
            <a:pPr algn="ctr"/>
            <a:endParaRPr lang="en-US" sz="1100" dirty="0">
              <a:latin typeface="Arial" panose="020B0604020202020204" pitchFamily="34" charset="0"/>
              <a:cs typeface="Arial" panose="020B0604020202020204" pitchFamily="34" charset="0"/>
            </a:endParaRPr>
          </a:p>
          <a:p>
            <a:pPr algn="ctr"/>
            <a:r>
              <a:rPr lang="en-US" sz="1000" dirty="0">
                <a:latin typeface="Arial" panose="020B0604020202020204" pitchFamily="34" charset="0"/>
                <a:cs typeface="Arial" panose="020B0604020202020204" pitchFamily="34" charset="0"/>
              </a:rPr>
              <a:t>21 CFR Part 133</a:t>
            </a:r>
          </a:p>
          <a:p>
            <a:pPr algn="ctr"/>
            <a:r>
              <a:rPr lang="en-US" sz="1000" dirty="0">
                <a:latin typeface="Arial" panose="020B0604020202020204" pitchFamily="34" charset="0"/>
                <a:cs typeface="Arial" panose="020B0604020202020204" pitchFamily="34" charset="0"/>
              </a:rPr>
              <a:t>No requirement for a Quality Unit</a:t>
            </a:r>
          </a:p>
        </p:txBody>
      </p:sp>
      <p:sp>
        <p:nvSpPr>
          <p:cNvPr id="22" name="Pentagon 21">
            <a:extLst>
              <a:ext uri="{FF2B5EF4-FFF2-40B4-BE49-F238E27FC236}">
                <a16:creationId xmlns:a16="http://schemas.microsoft.com/office/drawing/2014/main" id="{E3C53BCD-0852-7544-9297-EEA39FCA7D9A}"/>
              </a:ext>
            </a:extLst>
          </p:cNvPr>
          <p:cNvSpPr/>
          <p:nvPr/>
        </p:nvSpPr>
        <p:spPr>
          <a:xfrm>
            <a:off x="2577142" y="4454369"/>
            <a:ext cx="2309447" cy="1144927"/>
          </a:xfrm>
          <a:prstGeom prst="homePlate">
            <a:avLst>
              <a:gd name="adj" fmla="val 27219"/>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latin typeface="Arial" panose="020B0604020202020204" pitchFamily="34" charset="0"/>
                <a:cs typeface="Arial" panose="020B0604020202020204" pitchFamily="34" charset="0"/>
              </a:rPr>
              <a:t>1979</a:t>
            </a:r>
          </a:p>
          <a:p>
            <a:pPr algn="ctr"/>
            <a:r>
              <a:rPr lang="en-US" i="1" dirty="0">
                <a:latin typeface="Arial" panose="020B0604020202020204" pitchFamily="34" charset="0"/>
                <a:cs typeface="Arial" panose="020B0604020202020204" pitchFamily="34" charset="0"/>
              </a:rPr>
              <a:t>‘Modern’ GMP </a:t>
            </a:r>
          </a:p>
          <a:p>
            <a:pPr algn="ctr"/>
            <a:endParaRPr lang="en-US" sz="1100" dirty="0">
              <a:latin typeface="Arial" panose="020B0604020202020204" pitchFamily="34" charset="0"/>
              <a:cs typeface="Arial" panose="020B0604020202020204" pitchFamily="34" charset="0"/>
            </a:endParaRPr>
          </a:p>
          <a:p>
            <a:pPr algn="ctr"/>
            <a:r>
              <a:rPr lang="en-US" sz="1000" dirty="0">
                <a:latin typeface="Arial" panose="020B0604020202020204" pitchFamily="34" charset="0"/>
                <a:cs typeface="Arial" panose="020B0604020202020204" pitchFamily="34" charset="0"/>
              </a:rPr>
              <a:t>21 CFR Part 210 &amp; 211</a:t>
            </a:r>
          </a:p>
          <a:p>
            <a:pPr algn="ctr"/>
            <a:r>
              <a:rPr lang="en-US" sz="1000" dirty="0">
                <a:latin typeface="Arial" panose="020B0604020202020204" pitchFamily="34" charset="0"/>
                <a:cs typeface="Arial" panose="020B0604020202020204" pitchFamily="34" charset="0"/>
              </a:rPr>
              <a:t>Applies to Drug Products</a:t>
            </a:r>
          </a:p>
        </p:txBody>
      </p:sp>
      <p:sp>
        <p:nvSpPr>
          <p:cNvPr id="23" name="Pentagon 22">
            <a:extLst>
              <a:ext uri="{FF2B5EF4-FFF2-40B4-BE49-F238E27FC236}">
                <a16:creationId xmlns:a16="http://schemas.microsoft.com/office/drawing/2014/main" id="{08691971-D230-9A49-AA08-1534B5358506}"/>
              </a:ext>
            </a:extLst>
          </p:cNvPr>
          <p:cNvSpPr/>
          <p:nvPr/>
        </p:nvSpPr>
        <p:spPr>
          <a:xfrm>
            <a:off x="4935725" y="4454369"/>
            <a:ext cx="2309447" cy="1144927"/>
          </a:xfrm>
          <a:prstGeom prst="homePlate">
            <a:avLst>
              <a:gd name="adj" fmla="val 27219"/>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latin typeface="Arial" panose="020B0604020202020204" pitchFamily="34" charset="0"/>
                <a:cs typeface="Arial" panose="020B0604020202020204" pitchFamily="34" charset="0"/>
              </a:rPr>
              <a:t>1993</a:t>
            </a:r>
          </a:p>
          <a:p>
            <a:pPr algn="ctr"/>
            <a:r>
              <a:rPr lang="en-US" i="1" dirty="0">
                <a:latin typeface="Arial" panose="020B0604020202020204" pitchFamily="34" charset="0"/>
                <a:cs typeface="Arial" panose="020B0604020202020204" pitchFamily="34" charset="0"/>
              </a:rPr>
              <a:t>US vs Barr</a:t>
            </a:r>
          </a:p>
          <a:p>
            <a:pPr algn="ctr"/>
            <a:endParaRPr lang="en-US" sz="1100" dirty="0">
              <a:latin typeface="Arial" panose="020B0604020202020204" pitchFamily="34" charset="0"/>
              <a:cs typeface="Arial" panose="020B0604020202020204" pitchFamily="34" charset="0"/>
            </a:endParaRPr>
          </a:p>
          <a:p>
            <a:pPr algn="ctr"/>
            <a:r>
              <a:rPr lang="en-US" sz="1000" dirty="0">
                <a:latin typeface="Arial" panose="020B0604020202020204" pitchFamily="34" charset="0"/>
                <a:cs typeface="Arial" panose="020B0604020202020204" pitchFamily="34" charset="0"/>
              </a:rPr>
              <a:t>Ruling on OOS, retest, resample, averaging, blend testing</a:t>
            </a:r>
          </a:p>
        </p:txBody>
      </p:sp>
      <p:sp>
        <p:nvSpPr>
          <p:cNvPr id="24" name="Pentagon 23">
            <a:extLst>
              <a:ext uri="{FF2B5EF4-FFF2-40B4-BE49-F238E27FC236}">
                <a16:creationId xmlns:a16="http://schemas.microsoft.com/office/drawing/2014/main" id="{ECCB35CB-62A5-D14C-940F-BE3E67AC7E46}"/>
              </a:ext>
            </a:extLst>
          </p:cNvPr>
          <p:cNvSpPr/>
          <p:nvPr/>
        </p:nvSpPr>
        <p:spPr>
          <a:xfrm>
            <a:off x="7294308" y="4451791"/>
            <a:ext cx="2309447" cy="1144927"/>
          </a:xfrm>
          <a:prstGeom prst="homePlate">
            <a:avLst>
              <a:gd name="adj" fmla="val 27219"/>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latin typeface="Arial" panose="020B0604020202020204" pitchFamily="34" charset="0"/>
                <a:cs typeface="Arial" panose="020B0604020202020204" pitchFamily="34" charset="0"/>
              </a:rPr>
              <a:t>2001</a:t>
            </a:r>
          </a:p>
          <a:p>
            <a:pPr algn="ctr"/>
            <a:r>
              <a:rPr lang="en-US" i="1" dirty="0">
                <a:latin typeface="Arial" panose="020B0604020202020204" pitchFamily="34" charset="0"/>
                <a:cs typeface="Arial" panose="020B0604020202020204" pitchFamily="34" charset="0"/>
              </a:rPr>
              <a:t>ICH Q7 </a:t>
            </a:r>
          </a:p>
          <a:p>
            <a:pPr algn="ctr"/>
            <a:endParaRPr lang="en-US" sz="1100" dirty="0">
              <a:latin typeface="Arial" panose="020B0604020202020204" pitchFamily="34" charset="0"/>
              <a:cs typeface="Arial" panose="020B0604020202020204" pitchFamily="34" charset="0"/>
            </a:endParaRPr>
          </a:p>
          <a:p>
            <a:pPr algn="ctr"/>
            <a:r>
              <a:rPr lang="en-US" sz="1000" dirty="0">
                <a:latin typeface="Arial" panose="020B0604020202020204" pitchFamily="34" charset="0"/>
                <a:cs typeface="Arial" panose="020B0604020202020204" pitchFamily="34" charset="0"/>
              </a:rPr>
              <a:t>GMPs for APIs</a:t>
            </a:r>
          </a:p>
        </p:txBody>
      </p:sp>
      <p:sp>
        <p:nvSpPr>
          <p:cNvPr id="25" name="TextBox 24">
            <a:extLst>
              <a:ext uri="{FF2B5EF4-FFF2-40B4-BE49-F238E27FC236}">
                <a16:creationId xmlns:a16="http://schemas.microsoft.com/office/drawing/2014/main" id="{6D31903E-8E39-3641-8861-A6E74E9039C7}"/>
              </a:ext>
            </a:extLst>
          </p:cNvPr>
          <p:cNvSpPr txBox="1"/>
          <p:nvPr/>
        </p:nvSpPr>
        <p:spPr>
          <a:xfrm>
            <a:off x="145221" y="4076328"/>
            <a:ext cx="2456122" cy="338554"/>
          </a:xfrm>
          <a:prstGeom prst="rect">
            <a:avLst/>
          </a:prstGeom>
          <a:noFill/>
        </p:spPr>
        <p:txBody>
          <a:bodyPr wrap="none" rtlCol="0">
            <a:spAutoFit/>
          </a:bodyPr>
          <a:lstStyle/>
          <a:p>
            <a:r>
              <a:rPr lang="en-US" sz="1600" u="sng" dirty="0">
                <a:latin typeface="Arial" panose="020B0604020202020204" pitchFamily="34" charset="0"/>
                <a:cs typeface="Arial" panose="020B0604020202020204" pitchFamily="34" charset="0"/>
              </a:rPr>
              <a:t>Other important activities</a:t>
            </a:r>
            <a:endParaRPr lang="en-US" u="sng"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49B44342-ED27-BA42-B86A-04860E4EFCA5}"/>
              </a:ext>
            </a:extLst>
          </p:cNvPr>
          <p:cNvSpPr txBox="1"/>
          <p:nvPr/>
        </p:nvSpPr>
        <p:spPr>
          <a:xfrm>
            <a:off x="5693757" y="5714965"/>
            <a:ext cx="6246262" cy="369332"/>
          </a:xfrm>
          <a:prstGeom prst="rect">
            <a:avLst/>
          </a:prstGeom>
          <a:noFill/>
        </p:spPr>
        <p:txBody>
          <a:bodyPr wrap="none" rtlCol="0">
            <a:spAutoFit/>
          </a:bodyPr>
          <a:lstStyle/>
          <a:p>
            <a:r>
              <a:rPr lang="en-US" dirty="0">
                <a:solidFill>
                  <a:schemeClr val="tx2"/>
                </a:solidFill>
                <a:latin typeface="Arial" panose="020B0604020202020204" pitchFamily="34" charset="0"/>
                <a:cs typeface="Arial" panose="020B0604020202020204" pitchFamily="34" charset="0"/>
              </a:rPr>
              <a:t>cGMP compliance is mandatory, and a lot is common sense</a:t>
            </a:r>
          </a:p>
        </p:txBody>
      </p:sp>
      <p:sp>
        <p:nvSpPr>
          <p:cNvPr id="28" name="Pentagon 27">
            <a:extLst>
              <a:ext uri="{FF2B5EF4-FFF2-40B4-BE49-F238E27FC236}">
                <a16:creationId xmlns:a16="http://schemas.microsoft.com/office/drawing/2014/main" id="{5DD0ACDB-C063-7640-9378-49FEECEF4068}"/>
              </a:ext>
            </a:extLst>
          </p:cNvPr>
          <p:cNvSpPr/>
          <p:nvPr/>
        </p:nvSpPr>
        <p:spPr>
          <a:xfrm>
            <a:off x="9652891" y="4451791"/>
            <a:ext cx="2309447" cy="1144927"/>
          </a:xfrm>
          <a:prstGeom prst="homePlate">
            <a:avLst>
              <a:gd name="adj" fmla="val 27219"/>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latin typeface="Arial" panose="020B0604020202020204" pitchFamily="34" charset="0"/>
                <a:cs typeface="Arial" panose="020B0604020202020204" pitchFamily="34" charset="0"/>
              </a:rPr>
              <a:t>2008</a:t>
            </a:r>
          </a:p>
          <a:p>
            <a:pPr algn="ctr"/>
            <a:r>
              <a:rPr lang="en-US" i="1" dirty="0">
                <a:latin typeface="Arial" panose="020B0604020202020204" pitchFamily="34" charset="0"/>
                <a:cs typeface="Arial" panose="020B0604020202020204" pitchFamily="34" charset="0"/>
              </a:rPr>
              <a:t>ICH Q10 </a:t>
            </a:r>
          </a:p>
          <a:p>
            <a:pPr algn="ctr"/>
            <a:endParaRPr lang="en-US" sz="1100" dirty="0">
              <a:latin typeface="Arial" panose="020B0604020202020204" pitchFamily="34" charset="0"/>
              <a:cs typeface="Arial" panose="020B0604020202020204" pitchFamily="34" charset="0"/>
            </a:endParaRPr>
          </a:p>
          <a:p>
            <a:pPr algn="ctr"/>
            <a:r>
              <a:rPr lang="en-US" sz="1000" dirty="0">
                <a:latin typeface="Arial" panose="020B0604020202020204" pitchFamily="34" charset="0"/>
                <a:cs typeface="Arial" panose="020B0604020202020204" pitchFamily="34" charset="0"/>
              </a:rPr>
              <a:t>Pharmaceutical Quality System</a:t>
            </a:r>
          </a:p>
        </p:txBody>
      </p:sp>
    </p:spTree>
    <p:extLst>
      <p:ext uri="{BB962C8B-B14F-4D97-AF65-F5344CB8AC3E}">
        <p14:creationId xmlns:p14="http://schemas.microsoft.com/office/powerpoint/2010/main" val="3932797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68105-8DEF-714C-8452-CCC032A50281}"/>
              </a:ext>
            </a:extLst>
          </p:cNvPr>
          <p:cNvSpPr>
            <a:spLocks noGrp="1"/>
          </p:cNvSpPr>
          <p:nvPr>
            <p:ph type="title"/>
          </p:nvPr>
        </p:nvSpPr>
        <p:spPr>
          <a:xfrm>
            <a:off x="838200" y="114607"/>
            <a:ext cx="10515600" cy="1325563"/>
          </a:xfrm>
        </p:spPr>
        <p:txBody>
          <a:bodyPr>
            <a:normAutofit/>
          </a:bodyPr>
          <a:lstStyle/>
          <a:p>
            <a:r>
              <a:rPr lang="en-US" sz="3200" b="1" dirty="0">
                <a:solidFill>
                  <a:srgbClr val="004165"/>
                </a:solidFill>
              </a:rPr>
              <a:t>When Science Trumps Compliance</a:t>
            </a:r>
          </a:p>
        </p:txBody>
      </p:sp>
      <p:sp>
        <p:nvSpPr>
          <p:cNvPr id="4" name="TextBox 3">
            <a:extLst>
              <a:ext uri="{FF2B5EF4-FFF2-40B4-BE49-F238E27FC236}">
                <a16:creationId xmlns:a16="http://schemas.microsoft.com/office/drawing/2014/main" id="{FB207812-5343-A74E-BB28-6A8841E1B40C}"/>
              </a:ext>
            </a:extLst>
          </p:cNvPr>
          <p:cNvSpPr txBox="1"/>
          <p:nvPr/>
        </p:nvSpPr>
        <p:spPr>
          <a:xfrm rot="20350767">
            <a:off x="5168409" y="4052595"/>
            <a:ext cx="1093569"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SCIENCE</a:t>
            </a:r>
          </a:p>
        </p:txBody>
      </p:sp>
      <p:sp>
        <p:nvSpPr>
          <p:cNvPr id="5" name="TextBox 4">
            <a:extLst>
              <a:ext uri="{FF2B5EF4-FFF2-40B4-BE49-F238E27FC236}">
                <a16:creationId xmlns:a16="http://schemas.microsoft.com/office/drawing/2014/main" id="{31ACA291-848D-E443-A34E-64D930386247}"/>
              </a:ext>
            </a:extLst>
          </p:cNvPr>
          <p:cNvSpPr txBox="1"/>
          <p:nvPr/>
        </p:nvSpPr>
        <p:spPr>
          <a:xfrm>
            <a:off x="774676" y="1940508"/>
            <a:ext cx="5324214" cy="615553"/>
          </a:xfrm>
          <a:prstGeom prst="rect">
            <a:avLst/>
          </a:prstGeom>
          <a:noFill/>
        </p:spPr>
        <p:txBody>
          <a:bodyPr wrap="none" rtlCol="0">
            <a:spAutoFit/>
          </a:bodyPr>
          <a:lstStyle/>
          <a:p>
            <a:r>
              <a:rPr lang="en-US" sz="2000" dirty="0">
                <a:solidFill>
                  <a:schemeClr val="tx2"/>
                </a:solidFill>
                <a:latin typeface="Arial" panose="020B0604020202020204" pitchFamily="34" charset="0"/>
                <a:cs typeface="Arial" panose="020B0604020202020204" pitchFamily="34" charset="0"/>
              </a:rPr>
              <a:t>Using science to justify GMP non-compliance</a:t>
            </a:r>
          </a:p>
          <a:p>
            <a:r>
              <a:rPr lang="en-US" sz="1400" dirty="0">
                <a:latin typeface="Arial" panose="020B0604020202020204" pitchFamily="34" charset="0"/>
                <a:cs typeface="Arial" panose="020B0604020202020204" pitchFamily="34" charset="0"/>
              </a:rPr>
              <a:t>“The non-starter”</a:t>
            </a:r>
          </a:p>
        </p:txBody>
      </p:sp>
      <p:sp>
        <p:nvSpPr>
          <p:cNvPr id="6" name="TextBox 5">
            <a:extLst>
              <a:ext uri="{FF2B5EF4-FFF2-40B4-BE49-F238E27FC236}">
                <a16:creationId xmlns:a16="http://schemas.microsoft.com/office/drawing/2014/main" id="{30B83F3E-E67C-FD42-9AC9-287ED4D70118}"/>
              </a:ext>
            </a:extLst>
          </p:cNvPr>
          <p:cNvSpPr txBox="1"/>
          <p:nvPr/>
        </p:nvSpPr>
        <p:spPr>
          <a:xfrm>
            <a:off x="843345" y="2931836"/>
            <a:ext cx="3454792" cy="58477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not meeting specs </a:t>
            </a:r>
          </a:p>
          <a:p>
            <a:r>
              <a:rPr lang="en-US" i="1" dirty="0">
                <a:latin typeface="Arial" panose="020B0604020202020204" pitchFamily="34" charset="0"/>
                <a:cs typeface="Arial" panose="020B0604020202020204" pitchFamily="34" charset="0"/>
              </a:rPr>
              <a:t>“but the medicine is safe to use”</a:t>
            </a:r>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200D4EA-1779-E54D-A420-C03D70517D05}"/>
              </a:ext>
            </a:extLst>
          </p:cNvPr>
          <p:cNvSpPr txBox="1"/>
          <p:nvPr/>
        </p:nvSpPr>
        <p:spPr>
          <a:xfrm>
            <a:off x="299286" y="5007439"/>
            <a:ext cx="4201791" cy="646331"/>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“Show me where the regulations say </a:t>
            </a:r>
          </a:p>
          <a:p>
            <a:r>
              <a:rPr lang="en-US" i="1" dirty="0">
                <a:latin typeface="Arial" panose="020B0604020202020204" pitchFamily="34" charset="0"/>
                <a:cs typeface="Arial" panose="020B0604020202020204" pitchFamily="34" charset="0"/>
              </a:rPr>
              <a:t>we can’t do this” </a:t>
            </a:r>
            <a:r>
              <a:rPr lang="en-US" sz="1400" dirty="0">
                <a:latin typeface="Arial" panose="020B0604020202020204" pitchFamily="34" charset="0"/>
                <a:cs typeface="Arial" panose="020B0604020202020204" pitchFamily="34" charset="0"/>
              </a:rPr>
              <a:t>(or that this is a requirement)</a:t>
            </a:r>
            <a:endParaRPr lang="en-US"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644CA8C-56EC-264A-9D28-5E967E032AFC}"/>
              </a:ext>
            </a:extLst>
          </p:cNvPr>
          <p:cNvSpPr txBox="1"/>
          <p:nvPr/>
        </p:nvSpPr>
        <p:spPr>
          <a:xfrm>
            <a:off x="524107" y="3830556"/>
            <a:ext cx="4235226" cy="584775"/>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not registered in filings </a:t>
            </a:r>
          </a:p>
          <a:p>
            <a:r>
              <a:rPr lang="en-US" i="1" dirty="0">
                <a:latin typeface="Arial" panose="020B0604020202020204" pitchFamily="34" charset="0"/>
                <a:cs typeface="Arial" panose="020B0604020202020204" pitchFamily="34" charset="0"/>
              </a:rPr>
              <a:t>“but this is a process improvement”</a:t>
            </a:r>
            <a:endParaRPr lang="en-US"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DA0A409-B68C-384C-B2E5-628B04D9F2B3}"/>
              </a:ext>
            </a:extLst>
          </p:cNvPr>
          <p:cNvSpPr txBox="1"/>
          <p:nvPr/>
        </p:nvSpPr>
        <p:spPr>
          <a:xfrm>
            <a:off x="299286" y="1516566"/>
            <a:ext cx="203151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 bad approach…</a:t>
            </a:r>
          </a:p>
        </p:txBody>
      </p:sp>
      <p:sp>
        <p:nvSpPr>
          <p:cNvPr id="10" name="Rectangle 9">
            <a:extLst>
              <a:ext uri="{FF2B5EF4-FFF2-40B4-BE49-F238E27FC236}">
                <a16:creationId xmlns:a16="http://schemas.microsoft.com/office/drawing/2014/main" id="{E381537F-6823-094A-BC5C-3EAC9B67717E}"/>
              </a:ext>
            </a:extLst>
          </p:cNvPr>
          <p:cNvSpPr/>
          <p:nvPr/>
        </p:nvSpPr>
        <p:spPr>
          <a:xfrm rot="20320551">
            <a:off x="5519806" y="3809910"/>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 name="Triangle 10">
            <a:extLst>
              <a:ext uri="{FF2B5EF4-FFF2-40B4-BE49-F238E27FC236}">
                <a16:creationId xmlns:a16="http://schemas.microsoft.com/office/drawing/2014/main" id="{B0C62629-B8C7-5642-96D4-5AB9349D5D19}"/>
              </a:ext>
            </a:extLst>
          </p:cNvPr>
          <p:cNvSpPr/>
          <p:nvPr/>
        </p:nvSpPr>
        <p:spPr>
          <a:xfrm>
            <a:off x="6839155" y="3830240"/>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93B6CDB3-975D-6C4C-BBC6-3F4294F514DF}"/>
              </a:ext>
            </a:extLst>
          </p:cNvPr>
          <p:cNvSpPr txBox="1"/>
          <p:nvPr/>
        </p:nvSpPr>
        <p:spPr>
          <a:xfrm rot="20375867">
            <a:off x="7836197" y="2945029"/>
            <a:ext cx="153920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COMPLIANCE</a:t>
            </a:r>
          </a:p>
        </p:txBody>
      </p:sp>
      <p:sp>
        <p:nvSpPr>
          <p:cNvPr id="13" name="TextBox 12">
            <a:extLst>
              <a:ext uri="{FF2B5EF4-FFF2-40B4-BE49-F238E27FC236}">
                <a16:creationId xmlns:a16="http://schemas.microsoft.com/office/drawing/2014/main" id="{B5A04B21-FCB4-1A4C-8A31-F79228D31E8C}"/>
              </a:ext>
            </a:extLst>
          </p:cNvPr>
          <p:cNvSpPr txBox="1"/>
          <p:nvPr/>
        </p:nvSpPr>
        <p:spPr>
          <a:xfrm>
            <a:off x="7855142" y="1155985"/>
            <a:ext cx="4102748" cy="4770537"/>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a:t>
            </a:r>
            <a:r>
              <a:rPr lang="en-US" sz="1600" dirty="0" err="1">
                <a:latin typeface="Arial" panose="020B0604020202020204" pitchFamily="34" charset="0"/>
                <a:cs typeface="Arial" panose="020B0604020202020204" pitchFamily="34" charset="0"/>
              </a:rPr>
              <a:t>cGMPs</a:t>
            </a:r>
            <a:r>
              <a:rPr lang="en-US" sz="1600" dirty="0">
                <a:latin typeface="Arial" panose="020B0604020202020204" pitchFamily="34" charset="0"/>
                <a:cs typeface="Arial" panose="020B0604020202020204" pitchFamily="34" charset="0"/>
              </a:rPr>
              <a:t> set minimum requirements</a:t>
            </a:r>
          </a:p>
          <a:p>
            <a:pPr lvl="1"/>
            <a:r>
              <a:rPr lang="en-US" sz="1600" i="1" dirty="0">
                <a:latin typeface="Arial" panose="020B0604020202020204" pitchFamily="34" charset="0"/>
                <a:cs typeface="Arial" panose="020B0604020202020204" pitchFamily="34" charset="0"/>
              </a:rPr>
              <a:t>- the “admission ticket”</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Regulations are binding (mandatory)</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Guidance is recommendations - justify if you do differently</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Filings, including specifications are mandatory and must be complied with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Non-compliance can lead to loss of control, drug shortages, and financial consequences (Warning Letter, Consent Decree, etc.)</a:t>
            </a:r>
          </a:p>
        </p:txBody>
      </p:sp>
    </p:spTree>
    <p:extLst>
      <p:ext uri="{BB962C8B-B14F-4D97-AF65-F5344CB8AC3E}">
        <p14:creationId xmlns:p14="http://schemas.microsoft.com/office/powerpoint/2010/main" val="1440904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A4498-F082-CD4F-9C71-D1680BF5205D}"/>
              </a:ext>
            </a:extLst>
          </p:cNvPr>
          <p:cNvSpPr>
            <a:spLocks noGrp="1"/>
          </p:cNvSpPr>
          <p:nvPr>
            <p:ph type="title"/>
          </p:nvPr>
        </p:nvSpPr>
        <p:spPr>
          <a:xfrm>
            <a:off x="838200" y="114607"/>
            <a:ext cx="10515600" cy="1325563"/>
          </a:xfrm>
        </p:spPr>
        <p:txBody>
          <a:bodyPr>
            <a:normAutofit/>
          </a:bodyPr>
          <a:lstStyle/>
          <a:p>
            <a:r>
              <a:rPr lang="en-US" sz="3200" b="1" dirty="0">
                <a:solidFill>
                  <a:srgbClr val="004165"/>
                </a:solidFill>
              </a:rPr>
              <a:t>When Compliance Trumps Science</a:t>
            </a:r>
          </a:p>
        </p:txBody>
      </p:sp>
      <p:sp>
        <p:nvSpPr>
          <p:cNvPr id="4" name="TextBox 3">
            <a:extLst>
              <a:ext uri="{FF2B5EF4-FFF2-40B4-BE49-F238E27FC236}">
                <a16:creationId xmlns:a16="http://schemas.microsoft.com/office/drawing/2014/main" id="{AABE2C7E-6055-C243-AD4A-C2DDD2C95692}"/>
              </a:ext>
            </a:extLst>
          </p:cNvPr>
          <p:cNvSpPr txBox="1"/>
          <p:nvPr/>
        </p:nvSpPr>
        <p:spPr>
          <a:xfrm rot="1411868">
            <a:off x="5960877" y="2758231"/>
            <a:ext cx="1093569" cy="338554"/>
          </a:xfrm>
          <a:prstGeom prst="rect">
            <a:avLst/>
          </a:prstGeom>
          <a:noFill/>
        </p:spPr>
        <p:txBody>
          <a:bodyPr wrap="none" rtlCol="0">
            <a:spAutoFit/>
          </a:bodyPr>
          <a:lstStyle/>
          <a:p>
            <a:r>
              <a:rPr lang="en-US" sz="1600" dirty="0">
                <a:latin typeface="Helvetica" pitchFamily="2" charset="0"/>
              </a:rPr>
              <a:t>SCIENCE</a:t>
            </a:r>
          </a:p>
        </p:txBody>
      </p:sp>
      <p:sp>
        <p:nvSpPr>
          <p:cNvPr id="6" name="TextBox 5">
            <a:extLst>
              <a:ext uri="{FF2B5EF4-FFF2-40B4-BE49-F238E27FC236}">
                <a16:creationId xmlns:a16="http://schemas.microsoft.com/office/drawing/2014/main" id="{0DEE25A4-4CC1-4A4F-AD65-F77B26AD4BFF}"/>
              </a:ext>
            </a:extLst>
          </p:cNvPr>
          <p:cNvSpPr txBox="1"/>
          <p:nvPr/>
        </p:nvSpPr>
        <p:spPr>
          <a:xfrm>
            <a:off x="299286" y="1516566"/>
            <a:ext cx="2031518" cy="369332"/>
          </a:xfrm>
          <a:prstGeom prst="rect">
            <a:avLst/>
          </a:prstGeom>
          <a:noFill/>
        </p:spPr>
        <p:txBody>
          <a:bodyPr wrap="none" rtlCol="0">
            <a:spAutoFit/>
          </a:bodyPr>
          <a:lstStyle/>
          <a:p>
            <a:r>
              <a:rPr lang="en-US" dirty="0">
                <a:latin typeface="Helvetica" pitchFamily="2" charset="0"/>
              </a:rPr>
              <a:t>A bad approach…</a:t>
            </a:r>
          </a:p>
        </p:txBody>
      </p:sp>
      <p:sp>
        <p:nvSpPr>
          <p:cNvPr id="7" name="TextBox 6">
            <a:extLst>
              <a:ext uri="{FF2B5EF4-FFF2-40B4-BE49-F238E27FC236}">
                <a16:creationId xmlns:a16="http://schemas.microsoft.com/office/drawing/2014/main" id="{031A9193-1F63-8D47-88E7-A20E5DB42E13}"/>
              </a:ext>
            </a:extLst>
          </p:cNvPr>
          <p:cNvSpPr txBox="1"/>
          <p:nvPr/>
        </p:nvSpPr>
        <p:spPr>
          <a:xfrm>
            <a:off x="570209" y="2894369"/>
            <a:ext cx="3377848" cy="369332"/>
          </a:xfrm>
          <a:prstGeom prst="rect">
            <a:avLst/>
          </a:prstGeom>
          <a:noFill/>
        </p:spPr>
        <p:txBody>
          <a:bodyPr wrap="none" rtlCol="0">
            <a:spAutoFit/>
          </a:bodyPr>
          <a:lstStyle/>
          <a:p>
            <a:r>
              <a:rPr lang="en-US" dirty="0">
                <a:latin typeface="Helvetica" pitchFamily="2" charset="0"/>
              </a:rPr>
              <a:t>Quality being reactive, policing</a:t>
            </a:r>
          </a:p>
        </p:txBody>
      </p:sp>
      <p:sp>
        <p:nvSpPr>
          <p:cNvPr id="8" name="TextBox 7">
            <a:extLst>
              <a:ext uri="{FF2B5EF4-FFF2-40B4-BE49-F238E27FC236}">
                <a16:creationId xmlns:a16="http://schemas.microsoft.com/office/drawing/2014/main" id="{C93F7F51-6213-7B4A-A0F5-CE599A1E4015}"/>
              </a:ext>
            </a:extLst>
          </p:cNvPr>
          <p:cNvSpPr txBox="1"/>
          <p:nvPr/>
        </p:nvSpPr>
        <p:spPr>
          <a:xfrm>
            <a:off x="1479449" y="5060080"/>
            <a:ext cx="4826962" cy="369332"/>
          </a:xfrm>
          <a:prstGeom prst="rect">
            <a:avLst/>
          </a:prstGeom>
          <a:noFill/>
        </p:spPr>
        <p:txBody>
          <a:bodyPr wrap="none" rtlCol="0">
            <a:spAutoFit/>
          </a:bodyPr>
          <a:lstStyle/>
          <a:p>
            <a:r>
              <a:rPr lang="en-US" dirty="0">
                <a:latin typeface="Helvetica" pitchFamily="2" charset="0"/>
              </a:rPr>
              <a:t>Zero risk tolerance leading to drug shortages </a:t>
            </a:r>
          </a:p>
        </p:txBody>
      </p:sp>
      <p:sp>
        <p:nvSpPr>
          <p:cNvPr id="9" name="TextBox 8">
            <a:extLst>
              <a:ext uri="{FF2B5EF4-FFF2-40B4-BE49-F238E27FC236}">
                <a16:creationId xmlns:a16="http://schemas.microsoft.com/office/drawing/2014/main" id="{6B6874B4-6915-8B49-A915-3C486431ABB5}"/>
              </a:ext>
            </a:extLst>
          </p:cNvPr>
          <p:cNvSpPr txBox="1"/>
          <p:nvPr/>
        </p:nvSpPr>
        <p:spPr>
          <a:xfrm>
            <a:off x="1025912" y="4317897"/>
            <a:ext cx="2300630" cy="369332"/>
          </a:xfrm>
          <a:prstGeom prst="rect">
            <a:avLst/>
          </a:prstGeom>
          <a:noFill/>
        </p:spPr>
        <p:txBody>
          <a:bodyPr wrap="none" rtlCol="0">
            <a:spAutoFit/>
          </a:bodyPr>
          <a:lstStyle/>
          <a:p>
            <a:r>
              <a:rPr lang="en-US" dirty="0">
                <a:latin typeface="Helvetica" pitchFamily="2" charset="0"/>
              </a:rPr>
              <a:t>Loss of patient focus</a:t>
            </a:r>
          </a:p>
        </p:txBody>
      </p:sp>
      <p:sp>
        <p:nvSpPr>
          <p:cNvPr id="10" name="TextBox 9">
            <a:extLst>
              <a:ext uri="{FF2B5EF4-FFF2-40B4-BE49-F238E27FC236}">
                <a16:creationId xmlns:a16="http://schemas.microsoft.com/office/drawing/2014/main" id="{87CB6623-AFEB-6A4C-B604-45177D15C495}"/>
              </a:ext>
            </a:extLst>
          </p:cNvPr>
          <p:cNvSpPr txBox="1"/>
          <p:nvPr/>
        </p:nvSpPr>
        <p:spPr>
          <a:xfrm>
            <a:off x="1025912" y="2023406"/>
            <a:ext cx="4814138" cy="615553"/>
          </a:xfrm>
          <a:prstGeom prst="rect">
            <a:avLst/>
          </a:prstGeom>
          <a:noFill/>
        </p:spPr>
        <p:txBody>
          <a:bodyPr wrap="none" rtlCol="0">
            <a:spAutoFit/>
          </a:bodyPr>
          <a:lstStyle/>
          <a:p>
            <a:r>
              <a:rPr lang="en-US" sz="2000" dirty="0">
                <a:solidFill>
                  <a:schemeClr val="tx2"/>
                </a:solidFill>
                <a:latin typeface="Helvetica" pitchFamily="2" charset="0"/>
              </a:rPr>
              <a:t>Loss of critical thinking &amp; common sense</a:t>
            </a:r>
          </a:p>
          <a:p>
            <a:r>
              <a:rPr lang="en-US" sz="1400" dirty="0">
                <a:latin typeface="Helvetica" pitchFamily="2" charset="0"/>
              </a:rPr>
              <a:t>“Blind compliance” </a:t>
            </a:r>
          </a:p>
        </p:txBody>
      </p:sp>
      <p:sp>
        <p:nvSpPr>
          <p:cNvPr id="11" name="TextBox 10">
            <a:extLst>
              <a:ext uri="{FF2B5EF4-FFF2-40B4-BE49-F238E27FC236}">
                <a16:creationId xmlns:a16="http://schemas.microsoft.com/office/drawing/2014/main" id="{4AA594D9-7672-4F4D-A2D4-AD156AE8F143}"/>
              </a:ext>
            </a:extLst>
          </p:cNvPr>
          <p:cNvSpPr txBox="1"/>
          <p:nvPr/>
        </p:nvSpPr>
        <p:spPr>
          <a:xfrm>
            <a:off x="3720565" y="3749257"/>
            <a:ext cx="2274982" cy="369332"/>
          </a:xfrm>
          <a:prstGeom prst="rect">
            <a:avLst/>
          </a:prstGeom>
          <a:noFill/>
        </p:spPr>
        <p:txBody>
          <a:bodyPr wrap="none" rtlCol="0">
            <a:spAutoFit/>
          </a:bodyPr>
          <a:lstStyle/>
          <a:p>
            <a:r>
              <a:rPr lang="en-US" dirty="0">
                <a:latin typeface="Helvetica" pitchFamily="2" charset="0"/>
              </a:rPr>
              <a:t>Lack of engagement</a:t>
            </a:r>
          </a:p>
        </p:txBody>
      </p:sp>
      <p:sp>
        <p:nvSpPr>
          <p:cNvPr id="12" name="Rectangle 11">
            <a:extLst>
              <a:ext uri="{FF2B5EF4-FFF2-40B4-BE49-F238E27FC236}">
                <a16:creationId xmlns:a16="http://schemas.microsoft.com/office/drawing/2014/main" id="{C219420C-EDFB-8E45-ADCE-EE3CD7FE1542}"/>
              </a:ext>
            </a:extLst>
          </p:cNvPr>
          <p:cNvSpPr/>
          <p:nvPr/>
        </p:nvSpPr>
        <p:spPr>
          <a:xfrm rot="1386961">
            <a:off x="6187455" y="3697202"/>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Triangle 12">
            <a:extLst>
              <a:ext uri="{FF2B5EF4-FFF2-40B4-BE49-F238E27FC236}">
                <a16:creationId xmlns:a16="http://schemas.microsoft.com/office/drawing/2014/main" id="{75B878B4-E120-504A-8E3B-C7920378ED4B}"/>
              </a:ext>
            </a:extLst>
          </p:cNvPr>
          <p:cNvSpPr/>
          <p:nvPr/>
        </p:nvSpPr>
        <p:spPr>
          <a:xfrm>
            <a:off x="7506804" y="3717532"/>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TextBox 13">
            <a:extLst>
              <a:ext uri="{FF2B5EF4-FFF2-40B4-BE49-F238E27FC236}">
                <a16:creationId xmlns:a16="http://schemas.microsoft.com/office/drawing/2014/main" id="{35797E48-78E5-5D46-ABA1-C36FD2CD3595}"/>
              </a:ext>
            </a:extLst>
          </p:cNvPr>
          <p:cNvSpPr txBox="1"/>
          <p:nvPr/>
        </p:nvSpPr>
        <p:spPr>
          <a:xfrm rot="1459286">
            <a:off x="8619488" y="3964426"/>
            <a:ext cx="1539204" cy="338554"/>
          </a:xfrm>
          <a:prstGeom prst="rect">
            <a:avLst/>
          </a:prstGeom>
          <a:noFill/>
        </p:spPr>
        <p:txBody>
          <a:bodyPr wrap="none" rtlCol="0">
            <a:spAutoFit/>
          </a:bodyPr>
          <a:lstStyle/>
          <a:p>
            <a:r>
              <a:rPr lang="en-US" sz="1600" dirty="0">
                <a:latin typeface="Helvetica" pitchFamily="2" charset="0"/>
              </a:rPr>
              <a:t>COMPLIANCE</a:t>
            </a:r>
          </a:p>
        </p:txBody>
      </p:sp>
      <p:sp>
        <p:nvSpPr>
          <p:cNvPr id="15" name="TextBox 14">
            <a:extLst>
              <a:ext uri="{FF2B5EF4-FFF2-40B4-BE49-F238E27FC236}">
                <a16:creationId xmlns:a16="http://schemas.microsoft.com/office/drawing/2014/main" id="{01120DB8-54D6-B649-985B-B940BCDFDEEF}"/>
              </a:ext>
            </a:extLst>
          </p:cNvPr>
          <p:cNvSpPr txBox="1"/>
          <p:nvPr/>
        </p:nvSpPr>
        <p:spPr>
          <a:xfrm>
            <a:off x="8004132" y="5060080"/>
            <a:ext cx="3842115" cy="923330"/>
          </a:xfrm>
          <a:prstGeom prst="rect">
            <a:avLst/>
          </a:prstGeom>
          <a:noFill/>
        </p:spPr>
        <p:txBody>
          <a:bodyPr wrap="square" rtlCol="0">
            <a:spAutoFit/>
          </a:bodyPr>
          <a:lstStyle/>
          <a:p>
            <a:r>
              <a:rPr lang="en-US" dirty="0">
                <a:latin typeface="Helvetica" pitchFamily="2" charset="0"/>
              </a:rPr>
              <a:t>GMP compliance in itself doesn’t guarantee product quality or the right quality mindset </a:t>
            </a:r>
          </a:p>
        </p:txBody>
      </p:sp>
      <p:sp>
        <p:nvSpPr>
          <p:cNvPr id="16" name="Content Placeholder 2">
            <a:extLst>
              <a:ext uri="{FF2B5EF4-FFF2-40B4-BE49-F238E27FC236}">
                <a16:creationId xmlns:a16="http://schemas.microsoft.com/office/drawing/2014/main" id="{8DE56FF0-FFE9-E54D-9966-A61552DFB59C}"/>
              </a:ext>
            </a:extLst>
          </p:cNvPr>
          <p:cNvSpPr txBox="1">
            <a:spLocks/>
          </p:cNvSpPr>
          <p:nvPr/>
        </p:nvSpPr>
        <p:spPr>
          <a:xfrm>
            <a:off x="5938340" y="1459770"/>
            <a:ext cx="6081357" cy="44130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baseline="0">
                <a:solidFill>
                  <a:schemeClr val="tx2"/>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tx1"/>
              </a:buClr>
              <a:buFont typeface="Wingdings" panose="05000000000000000000" pitchFamily="2" charset="2"/>
              <a:buChar char="§"/>
              <a:defRPr sz="1800" b="0" i="0" kern="1200" baseline="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600" b="0" i="0" kern="1200" baseline="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400" b="0" i="0" kern="1200" baseline="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400" b="0" i="0" kern="120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cs typeface="Calibri" panose="020F0502020204030204" pitchFamily="34" charset="0"/>
              </a:rPr>
              <a:t>Increased complexity  =  increased compliance</a:t>
            </a:r>
          </a:p>
        </p:txBody>
      </p:sp>
      <p:cxnSp>
        <p:nvCxnSpPr>
          <p:cNvPr id="17" name="Straight Connector 16">
            <a:extLst>
              <a:ext uri="{FF2B5EF4-FFF2-40B4-BE49-F238E27FC236}">
                <a16:creationId xmlns:a16="http://schemas.microsoft.com/office/drawing/2014/main" id="{71D1E825-C66A-C04A-A9FE-24808314C4CC}"/>
              </a:ext>
            </a:extLst>
          </p:cNvPr>
          <p:cNvCxnSpPr/>
          <p:nvPr/>
        </p:nvCxnSpPr>
        <p:spPr>
          <a:xfrm flipV="1">
            <a:off x="8825948" y="1400608"/>
            <a:ext cx="234175" cy="50046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35A4501-7DD7-D744-9DC0-BBE4B7DD06B9}"/>
              </a:ext>
            </a:extLst>
          </p:cNvPr>
          <p:cNvSpPr txBox="1"/>
          <p:nvPr/>
        </p:nvSpPr>
        <p:spPr>
          <a:xfrm>
            <a:off x="8250413" y="2328319"/>
            <a:ext cx="3719180" cy="646331"/>
          </a:xfrm>
          <a:prstGeom prst="rect">
            <a:avLst/>
          </a:prstGeom>
          <a:noFill/>
        </p:spPr>
        <p:txBody>
          <a:bodyPr wrap="square" rtlCol="0">
            <a:spAutoFit/>
          </a:bodyPr>
          <a:lstStyle/>
          <a:p>
            <a:r>
              <a:rPr lang="en-US" dirty="0">
                <a:latin typeface="Helvetica" pitchFamily="2" charset="0"/>
              </a:rPr>
              <a:t>Fear of failure </a:t>
            </a:r>
            <a:r>
              <a:rPr lang="en-US" dirty="0">
                <a:latin typeface="Helvetica" pitchFamily="2" charset="0"/>
                <a:sym typeface="Wingdings" pitchFamily="2" charset="2"/>
              </a:rPr>
              <a:t> lack of transparency when errors happen</a:t>
            </a:r>
            <a:endParaRPr lang="en-US" dirty="0">
              <a:latin typeface="Helvetica" pitchFamily="2" charset="0"/>
            </a:endParaRPr>
          </a:p>
        </p:txBody>
      </p:sp>
    </p:spTree>
    <p:extLst>
      <p:ext uri="{BB962C8B-B14F-4D97-AF65-F5344CB8AC3E}">
        <p14:creationId xmlns:p14="http://schemas.microsoft.com/office/powerpoint/2010/main" val="1972560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2218-2591-B243-ADD1-C2D5202AAF5A}"/>
              </a:ext>
            </a:extLst>
          </p:cNvPr>
          <p:cNvSpPr>
            <a:spLocks noGrp="1"/>
          </p:cNvSpPr>
          <p:nvPr>
            <p:ph type="title"/>
          </p:nvPr>
        </p:nvSpPr>
        <p:spPr>
          <a:xfrm>
            <a:off x="838200" y="114607"/>
            <a:ext cx="10515600" cy="1325563"/>
          </a:xfrm>
        </p:spPr>
        <p:txBody>
          <a:bodyPr>
            <a:normAutofit/>
          </a:bodyPr>
          <a:lstStyle/>
          <a:p>
            <a:r>
              <a:rPr lang="en-US" sz="3200" b="1" dirty="0">
                <a:solidFill>
                  <a:srgbClr val="004165"/>
                </a:solidFill>
              </a:rPr>
              <a:t>Reliability vs Change</a:t>
            </a:r>
          </a:p>
        </p:txBody>
      </p:sp>
      <p:pic>
        <p:nvPicPr>
          <p:cNvPr id="4" name="Content Placeholder 3">
            <a:extLst>
              <a:ext uri="{FF2B5EF4-FFF2-40B4-BE49-F238E27FC236}">
                <a16:creationId xmlns:a16="http://schemas.microsoft.com/office/drawing/2014/main" id="{CD7C54F6-9F65-E84F-A734-E2F2ECA46D63}"/>
              </a:ext>
            </a:extLst>
          </p:cNvPr>
          <p:cNvPicPr>
            <a:picLocks noChangeAspect="1"/>
          </p:cNvPicPr>
          <p:nvPr/>
        </p:nvPicPr>
        <p:blipFill>
          <a:blip r:embed="rId2"/>
          <a:stretch>
            <a:fillRect/>
          </a:stretch>
        </p:blipFill>
        <p:spPr>
          <a:xfrm>
            <a:off x="1621050" y="1241511"/>
            <a:ext cx="8211881" cy="4624678"/>
          </a:xfrm>
          <a:prstGeom prst="rect">
            <a:avLst/>
          </a:prstGeom>
        </p:spPr>
      </p:pic>
      <p:sp>
        <p:nvSpPr>
          <p:cNvPr id="5" name="TextBox 4">
            <a:extLst>
              <a:ext uri="{FF2B5EF4-FFF2-40B4-BE49-F238E27FC236}">
                <a16:creationId xmlns:a16="http://schemas.microsoft.com/office/drawing/2014/main" id="{886920EC-D9D0-774C-8155-D760192C9152}"/>
              </a:ext>
            </a:extLst>
          </p:cNvPr>
          <p:cNvSpPr txBox="1"/>
          <p:nvPr/>
        </p:nvSpPr>
        <p:spPr>
          <a:xfrm>
            <a:off x="1919986" y="1270893"/>
            <a:ext cx="4343028" cy="338554"/>
          </a:xfrm>
          <a:prstGeom prst="rect">
            <a:avLst/>
          </a:prstGeom>
          <a:noFill/>
        </p:spPr>
        <p:txBody>
          <a:bodyPr wrap="square" rtlCol="0">
            <a:spAutoFit/>
          </a:bodyPr>
          <a:lstStyle/>
          <a:p>
            <a:r>
              <a:rPr lang="en-US" sz="1600" i="1" dirty="0">
                <a:latin typeface="Arial" panose="020B0604020202020204" pitchFamily="34" charset="0"/>
                <a:cs typeface="Arial" panose="020B0604020202020204" pitchFamily="34" charset="0"/>
              </a:rPr>
              <a:t>Health Authority inspections focus here</a:t>
            </a:r>
          </a:p>
        </p:txBody>
      </p:sp>
    </p:spTree>
    <p:extLst>
      <p:ext uri="{BB962C8B-B14F-4D97-AF65-F5344CB8AC3E}">
        <p14:creationId xmlns:p14="http://schemas.microsoft.com/office/powerpoint/2010/main" val="375500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53D5-934D-9A4C-A2B1-F2616A1B590D}"/>
              </a:ext>
            </a:extLst>
          </p:cNvPr>
          <p:cNvSpPr>
            <a:spLocks noGrp="1"/>
          </p:cNvSpPr>
          <p:nvPr>
            <p:ph type="title"/>
          </p:nvPr>
        </p:nvSpPr>
        <p:spPr>
          <a:xfrm>
            <a:off x="605641" y="127133"/>
            <a:ext cx="10877797" cy="1325563"/>
          </a:xfrm>
        </p:spPr>
        <p:txBody>
          <a:bodyPr>
            <a:normAutofit/>
          </a:bodyPr>
          <a:lstStyle/>
          <a:p>
            <a:r>
              <a:rPr lang="en-US" sz="3200" b="1" dirty="0">
                <a:solidFill>
                  <a:srgbClr val="004165"/>
                </a:solidFill>
              </a:rPr>
              <a:t>Balancing Science &amp; Compliance – the Judgment Call</a:t>
            </a:r>
          </a:p>
        </p:txBody>
      </p:sp>
      <p:sp>
        <p:nvSpPr>
          <p:cNvPr id="4" name="Rectangle 3">
            <a:extLst>
              <a:ext uri="{FF2B5EF4-FFF2-40B4-BE49-F238E27FC236}">
                <a16:creationId xmlns:a16="http://schemas.microsoft.com/office/drawing/2014/main" id="{EF8BD0B6-052F-B147-B7D1-7CC261648B18}"/>
              </a:ext>
            </a:extLst>
          </p:cNvPr>
          <p:cNvSpPr/>
          <p:nvPr/>
        </p:nvSpPr>
        <p:spPr>
          <a:xfrm>
            <a:off x="4062848" y="2842424"/>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Triangle 4">
            <a:extLst>
              <a:ext uri="{FF2B5EF4-FFF2-40B4-BE49-F238E27FC236}">
                <a16:creationId xmlns:a16="http://schemas.microsoft.com/office/drawing/2014/main" id="{9C211674-C4CE-5546-AAC8-DFF87A58BB08}"/>
              </a:ext>
            </a:extLst>
          </p:cNvPr>
          <p:cNvSpPr/>
          <p:nvPr/>
        </p:nvSpPr>
        <p:spPr>
          <a:xfrm>
            <a:off x="5382197" y="2862754"/>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1397468-3073-9045-B25E-FD55F51133F8}"/>
              </a:ext>
            </a:extLst>
          </p:cNvPr>
          <p:cNvSpPr txBox="1"/>
          <p:nvPr/>
        </p:nvSpPr>
        <p:spPr>
          <a:xfrm>
            <a:off x="3674253" y="2493422"/>
            <a:ext cx="1093569"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SCIENCE</a:t>
            </a:r>
          </a:p>
        </p:txBody>
      </p:sp>
      <p:sp>
        <p:nvSpPr>
          <p:cNvPr id="7" name="TextBox 6">
            <a:extLst>
              <a:ext uri="{FF2B5EF4-FFF2-40B4-BE49-F238E27FC236}">
                <a16:creationId xmlns:a16="http://schemas.microsoft.com/office/drawing/2014/main" id="{80B37AF2-46C0-954B-8B29-A51B171BCC8C}"/>
              </a:ext>
            </a:extLst>
          </p:cNvPr>
          <p:cNvSpPr txBox="1"/>
          <p:nvPr/>
        </p:nvSpPr>
        <p:spPr>
          <a:xfrm>
            <a:off x="6519751" y="2484120"/>
            <a:ext cx="153920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COMPLIANCE</a:t>
            </a:r>
          </a:p>
        </p:txBody>
      </p:sp>
      <p:sp>
        <p:nvSpPr>
          <p:cNvPr id="8" name="Oval 7">
            <a:extLst>
              <a:ext uri="{FF2B5EF4-FFF2-40B4-BE49-F238E27FC236}">
                <a16:creationId xmlns:a16="http://schemas.microsoft.com/office/drawing/2014/main" id="{D6DD887D-7239-B94F-B3E3-F56140803020}"/>
              </a:ext>
            </a:extLst>
          </p:cNvPr>
          <p:cNvSpPr/>
          <p:nvPr/>
        </p:nvSpPr>
        <p:spPr>
          <a:xfrm>
            <a:off x="5501423" y="2085178"/>
            <a:ext cx="613317" cy="585123"/>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10000"/>
                  </a:schemeClr>
                </a:solidFill>
                <a:latin typeface="Arial" panose="020B0604020202020204" pitchFamily="34" charset="0"/>
                <a:cs typeface="Arial" panose="020B0604020202020204" pitchFamily="34" charset="0"/>
              </a:rPr>
              <a:t>1</a:t>
            </a:r>
          </a:p>
        </p:txBody>
      </p:sp>
      <p:sp>
        <p:nvSpPr>
          <p:cNvPr id="9" name="TextBox 8">
            <a:extLst>
              <a:ext uri="{FF2B5EF4-FFF2-40B4-BE49-F238E27FC236}">
                <a16:creationId xmlns:a16="http://schemas.microsoft.com/office/drawing/2014/main" id="{1AE873C1-5CDE-0F4E-A8E8-8239FEC85613}"/>
              </a:ext>
            </a:extLst>
          </p:cNvPr>
          <p:cNvSpPr txBox="1"/>
          <p:nvPr/>
        </p:nvSpPr>
        <p:spPr>
          <a:xfrm>
            <a:off x="2605922" y="1169426"/>
            <a:ext cx="6917278" cy="646331"/>
          </a:xfrm>
          <a:prstGeom prst="rect">
            <a:avLst/>
          </a:prstGeom>
          <a:noFill/>
        </p:spPr>
        <p:txBody>
          <a:bodyPr wrap="none" rtlCol="0">
            <a:spAutoFit/>
          </a:bodyPr>
          <a:lstStyle/>
          <a:p>
            <a:pPr algn="ctr"/>
            <a:r>
              <a:rPr lang="en-US" b="1" i="1" dirty="0">
                <a:latin typeface="Arial" panose="020B0604020202020204" pitchFamily="34" charset="0"/>
                <a:cs typeface="Arial" panose="020B0604020202020204" pitchFamily="34" charset="0"/>
              </a:rPr>
              <a:t>Always have the patient in mind; every action; every decision</a:t>
            </a:r>
          </a:p>
          <a:p>
            <a:pPr algn="ctr"/>
            <a:r>
              <a:rPr lang="en-US" b="1" i="1" dirty="0">
                <a:latin typeface="Arial" panose="020B0604020202020204" pitchFamily="34" charset="0"/>
                <a:cs typeface="Arial" panose="020B0604020202020204" pitchFamily="34" charset="0"/>
              </a:rPr>
              <a:t>Maintain both a state of control &amp; product availability</a:t>
            </a:r>
          </a:p>
        </p:txBody>
      </p:sp>
      <p:sp>
        <p:nvSpPr>
          <p:cNvPr id="10" name="TextBox 9">
            <a:extLst>
              <a:ext uri="{FF2B5EF4-FFF2-40B4-BE49-F238E27FC236}">
                <a16:creationId xmlns:a16="http://schemas.microsoft.com/office/drawing/2014/main" id="{4395EF37-C35B-1344-80EB-CF4DEA99161A}"/>
              </a:ext>
            </a:extLst>
          </p:cNvPr>
          <p:cNvSpPr txBox="1"/>
          <p:nvPr/>
        </p:nvSpPr>
        <p:spPr>
          <a:xfrm>
            <a:off x="7749511" y="5028683"/>
            <a:ext cx="3639105"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cGMP compliance is mandatory; complexity isn’t - simplify the PQS</a:t>
            </a:r>
          </a:p>
        </p:txBody>
      </p:sp>
      <p:sp>
        <p:nvSpPr>
          <p:cNvPr id="11" name="TextBox 10">
            <a:extLst>
              <a:ext uri="{FF2B5EF4-FFF2-40B4-BE49-F238E27FC236}">
                <a16:creationId xmlns:a16="http://schemas.microsoft.com/office/drawing/2014/main" id="{0C6BE978-9951-EE4B-AA50-79056D67A7EB}"/>
              </a:ext>
            </a:extLst>
          </p:cNvPr>
          <p:cNvSpPr txBox="1"/>
          <p:nvPr/>
        </p:nvSpPr>
        <p:spPr>
          <a:xfrm>
            <a:off x="7938567" y="2967335"/>
            <a:ext cx="3639105" cy="923330"/>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Decisions made based on data &amp; experience; assessing both benefits &amp; risks</a:t>
            </a:r>
          </a:p>
        </p:txBody>
      </p:sp>
      <p:sp>
        <p:nvSpPr>
          <p:cNvPr id="12" name="TextBox 11">
            <a:extLst>
              <a:ext uri="{FF2B5EF4-FFF2-40B4-BE49-F238E27FC236}">
                <a16:creationId xmlns:a16="http://schemas.microsoft.com/office/drawing/2014/main" id="{AB7B6140-3D1B-BE44-9DF3-B677EB01A2BC}"/>
              </a:ext>
            </a:extLst>
          </p:cNvPr>
          <p:cNvSpPr txBox="1"/>
          <p:nvPr/>
        </p:nvSpPr>
        <p:spPr>
          <a:xfrm>
            <a:off x="6721627" y="4035326"/>
            <a:ext cx="2433880"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Risk-based doesn’t mean zero risk</a:t>
            </a:r>
          </a:p>
        </p:txBody>
      </p:sp>
      <p:sp>
        <p:nvSpPr>
          <p:cNvPr id="13" name="TextBox 12">
            <a:extLst>
              <a:ext uri="{FF2B5EF4-FFF2-40B4-BE49-F238E27FC236}">
                <a16:creationId xmlns:a16="http://schemas.microsoft.com/office/drawing/2014/main" id="{44EAAA92-EEAA-7F4F-BA75-BB5463D8F603}"/>
              </a:ext>
            </a:extLst>
          </p:cNvPr>
          <p:cNvSpPr txBox="1"/>
          <p:nvPr/>
        </p:nvSpPr>
        <p:spPr>
          <a:xfrm>
            <a:off x="108454" y="3079210"/>
            <a:ext cx="3639105"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Improve continually; reduce process variance</a:t>
            </a:r>
          </a:p>
        </p:txBody>
      </p:sp>
      <p:sp>
        <p:nvSpPr>
          <p:cNvPr id="14" name="TextBox 13">
            <a:extLst>
              <a:ext uri="{FF2B5EF4-FFF2-40B4-BE49-F238E27FC236}">
                <a16:creationId xmlns:a16="http://schemas.microsoft.com/office/drawing/2014/main" id="{4D02EF67-2CDF-3344-8966-C35CE7A76ADE}"/>
              </a:ext>
            </a:extLst>
          </p:cNvPr>
          <p:cNvSpPr txBox="1"/>
          <p:nvPr/>
        </p:nvSpPr>
        <p:spPr>
          <a:xfrm>
            <a:off x="1117096" y="4393347"/>
            <a:ext cx="4152051" cy="1200329"/>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Expect critical thinking of every employee; not only following the SOP</a:t>
            </a:r>
          </a:p>
          <a:p>
            <a:pPr algn="ctr"/>
            <a:r>
              <a:rPr lang="en-US" i="1" dirty="0">
                <a:latin typeface="Arial" panose="020B0604020202020204" pitchFamily="34" charset="0"/>
                <a:cs typeface="Arial" panose="020B0604020202020204" pitchFamily="34" charset="0"/>
              </a:rPr>
              <a:t>‘See something, say something, do something’</a:t>
            </a:r>
          </a:p>
        </p:txBody>
      </p:sp>
    </p:spTree>
    <p:extLst>
      <p:ext uri="{BB962C8B-B14F-4D97-AF65-F5344CB8AC3E}">
        <p14:creationId xmlns:p14="http://schemas.microsoft.com/office/powerpoint/2010/main" val="2663397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687BD-2824-5243-A0D4-3C9C2DB4AF91}"/>
              </a:ext>
            </a:extLst>
          </p:cNvPr>
          <p:cNvSpPr>
            <a:spLocks noGrp="1"/>
          </p:cNvSpPr>
          <p:nvPr>
            <p:ph type="title"/>
          </p:nvPr>
        </p:nvSpPr>
        <p:spPr>
          <a:xfrm>
            <a:off x="838200" y="127627"/>
            <a:ext cx="10515600" cy="1325563"/>
          </a:xfrm>
        </p:spPr>
        <p:txBody>
          <a:bodyPr>
            <a:normAutofit/>
          </a:bodyPr>
          <a:lstStyle/>
          <a:p>
            <a:r>
              <a:rPr lang="en-US" sz="3200" b="1" dirty="0">
                <a:solidFill>
                  <a:srgbClr val="004165"/>
                </a:solidFill>
              </a:rPr>
              <a:t>Quality Leadership is….</a:t>
            </a:r>
          </a:p>
        </p:txBody>
      </p:sp>
      <p:sp>
        <p:nvSpPr>
          <p:cNvPr id="3" name="Content Placeholder 2">
            <a:extLst>
              <a:ext uri="{FF2B5EF4-FFF2-40B4-BE49-F238E27FC236}">
                <a16:creationId xmlns:a16="http://schemas.microsoft.com/office/drawing/2014/main" id="{BDC58FF3-D781-AF4E-972F-8CCE66543F42}"/>
              </a:ext>
            </a:extLst>
          </p:cNvPr>
          <p:cNvSpPr>
            <a:spLocks noGrp="1"/>
          </p:cNvSpPr>
          <p:nvPr>
            <p:ph idx="1"/>
          </p:nvPr>
        </p:nvSpPr>
        <p:spPr>
          <a:xfrm>
            <a:off x="838200" y="1668829"/>
            <a:ext cx="7779327" cy="4351338"/>
          </a:xfrm>
        </p:spPr>
        <p:txBody>
          <a:bodyPr>
            <a:normAutofit lnSpcReduction="10000"/>
          </a:bodyPr>
          <a:lstStyle/>
          <a:p>
            <a:r>
              <a:rPr lang="en-US" sz="1800" dirty="0"/>
              <a:t>Connecting employees at all levels to the purpose of the company as the starting point for a quality mindset</a:t>
            </a:r>
          </a:p>
          <a:p>
            <a:r>
              <a:rPr lang="en-US" sz="1800" dirty="0"/>
              <a:t>Engaging every employee to continually improve the quality system &amp; processes </a:t>
            </a:r>
          </a:p>
          <a:p>
            <a:r>
              <a:rPr lang="en-US" sz="1800" dirty="0"/>
              <a:t>Making quality exciting; move from ‘have to’ to ‘want to’ </a:t>
            </a:r>
          </a:p>
          <a:p>
            <a:r>
              <a:rPr lang="en-US" sz="1800" dirty="0"/>
              <a:t>Building on the collective experience &amp; knowledge of all employees</a:t>
            </a:r>
          </a:p>
          <a:p>
            <a:r>
              <a:rPr lang="en-US" sz="1800" dirty="0"/>
              <a:t>Developing each employee towards proficiency</a:t>
            </a:r>
          </a:p>
          <a:p>
            <a:r>
              <a:rPr lang="en-US" sz="1800" dirty="0"/>
              <a:t>Explaining rationale for decisions made</a:t>
            </a:r>
          </a:p>
          <a:p>
            <a:r>
              <a:rPr lang="en-US" sz="1800" dirty="0"/>
              <a:t>Fostering a psychologically safe environment – ‘speak up culture’</a:t>
            </a:r>
          </a:p>
          <a:p>
            <a:r>
              <a:rPr lang="en-US" sz="1800" dirty="0"/>
              <a:t>Being able to articulate quality as value rather than a cost</a:t>
            </a:r>
          </a:p>
          <a:p>
            <a:endParaRPr lang="en-US" sz="1800" dirty="0"/>
          </a:p>
          <a:p>
            <a:r>
              <a:rPr lang="en-US" sz="1800" dirty="0"/>
              <a:t>Working closely together with the scientists to ensure continual improvement and innovation</a:t>
            </a:r>
          </a:p>
        </p:txBody>
      </p:sp>
      <p:sp>
        <p:nvSpPr>
          <p:cNvPr id="4" name="TextBox 3">
            <a:extLst>
              <a:ext uri="{FF2B5EF4-FFF2-40B4-BE49-F238E27FC236}">
                <a16:creationId xmlns:a16="http://schemas.microsoft.com/office/drawing/2014/main" id="{51D2BA86-D57D-D348-BBD2-DA701521C397}"/>
              </a:ext>
            </a:extLst>
          </p:cNvPr>
          <p:cNvSpPr txBox="1"/>
          <p:nvPr/>
        </p:nvSpPr>
        <p:spPr>
          <a:xfrm>
            <a:off x="9067937" y="1052315"/>
            <a:ext cx="2844800" cy="1492716"/>
          </a:xfrm>
          <a:prstGeom prst="rect">
            <a:avLst/>
          </a:prstGeom>
          <a:noFill/>
        </p:spPr>
        <p:txBody>
          <a:bodyPr wrap="square" rtlCol="0">
            <a:spAutoFit/>
          </a:bodyPr>
          <a:lstStyle/>
          <a:p>
            <a:pPr algn="ctr"/>
            <a:r>
              <a:rPr lang="en-US" sz="1600" i="1" dirty="0">
                <a:latin typeface="Arial" panose="020B0604020202020204" pitchFamily="34" charset="0"/>
                <a:cs typeface="Arial" panose="020B0604020202020204" pitchFamily="34" charset="0"/>
              </a:rPr>
              <a:t>“It is most important that top management be quality-minded. In the absence of sincere manifestation at the top, little will happen below”</a:t>
            </a:r>
          </a:p>
          <a:p>
            <a:pPr algn="r"/>
            <a:r>
              <a:rPr lang="en-US" sz="1100" i="1" dirty="0">
                <a:latin typeface="Arial" panose="020B0604020202020204" pitchFamily="34" charset="0"/>
                <a:cs typeface="Arial" panose="020B0604020202020204" pitchFamily="34" charset="0"/>
              </a:rPr>
              <a:t>Joseph M </a:t>
            </a:r>
            <a:r>
              <a:rPr lang="en-US" sz="1100" i="1" dirty="0" err="1">
                <a:latin typeface="Arial" panose="020B0604020202020204" pitchFamily="34" charset="0"/>
                <a:cs typeface="Arial" panose="020B0604020202020204" pitchFamily="34" charset="0"/>
              </a:rPr>
              <a:t>Juran</a:t>
            </a:r>
            <a:endParaRPr lang="en-US" sz="1100" i="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166DE77-A913-5248-B38C-2803175AD73C}"/>
              </a:ext>
            </a:extLst>
          </p:cNvPr>
          <p:cNvSpPr txBox="1"/>
          <p:nvPr/>
        </p:nvSpPr>
        <p:spPr>
          <a:xfrm>
            <a:off x="9238006" y="3844498"/>
            <a:ext cx="2504661" cy="1877437"/>
          </a:xfrm>
          <a:prstGeom prst="rect">
            <a:avLst/>
          </a:prstGeom>
          <a:solidFill>
            <a:schemeClr val="accent1">
              <a:lumMod val="20000"/>
              <a:lumOff val="80000"/>
            </a:schemeClr>
          </a:solidFill>
        </p:spPr>
        <p:txBody>
          <a:bodyPr wrap="square" rtlCol="0">
            <a:spAutoFit/>
          </a:bodyPr>
          <a:lstStyle/>
          <a:p>
            <a:pPr algn="ctr"/>
            <a:endParaRPr lang="en-US" i="1" dirty="0">
              <a:latin typeface="Arial" panose="020B0604020202020204" pitchFamily="34" charset="0"/>
              <a:cs typeface="Arial" panose="020B0604020202020204" pitchFamily="34" charset="0"/>
            </a:endParaRPr>
          </a:p>
          <a:p>
            <a:pPr algn="ctr"/>
            <a:r>
              <a:rPr lang="en-US" sz="1600" i="1" dirty="0">
                <a:latin typeface="Arial" panose="020B0604020202020204" pitchFamily="34" charset="0"/>
                <a:cs typeface="Arial" panose="020B0604020202020204" pitchFamily="34" charset="0"/>
              </a:rPr>
              <a:t>It takes </a:t>
            </a:r>
            <a:r>
              <a:rPr lang="en-US" sz="1600" b="1" dirty="0">
                <a:latin typeface="Arial" panose="020B0604020202020204" pitchFamily="34" charset="0"/>
                <a:cs typeface="Arial" panose="020B0604020202020204" pitchFamily="34" charset="0"/>
              </a:rPr>
              <a:t>everyone</a:t>
            </a:r>
            <a:r>
              <a:rPr lang="en-US" sz="1600" i="1" dirty="0">
                <a:latin typeface="Arial" panose="020B0604020202020204" pitchFamily="34" charset="0"/>
                <a:cs typeface="Arial" panose="020B0604020202020204" pitchFamily="34" charset="0"/>
              </a:rPr>
              <a:t> to produce quality product</a:t>
            </a:r>
          </a:p>
          <a:p>
            <a:pPr algn="ctr"/>
            <a:endParaRPr lang="en-US" sz="1600" i="1" dirty="0">
              <a:latin typeface="Arial" panose="020B0604020202020204" pitchFamily="34" charset="0"/>
              <a:cs typeface="Arial" panose="020B0604020202020204" pitchFamily="34" charset="0"/>
            </a:endParaRPr>
          </a:p>
          <a:p>
            <a:pPr algn="ctr"/>
            <a:r>
              <a:rPr lang="en-US" sz="1600" i="1" dirty="0">
                <a:latin typeface="Arial" panose="020B0604020202020204" pitchFamily="34" charset="0"/>
                <a:cs typeface="Arial" panose="020B0604020202020204" pitchFamily="34" charset="0"/>
              </a:rPr>
              <a:t>It takes </a:t>
            </a:r>
            <a:r>
              <a:rPr lang="en-US" sz="1600" b="1" dirty="0">
                <a:latin typeface="Arial" panose="020B0604020202020204" pitchFamily="34" charset="0"/>
                <a:cs typeface="Arial" panose="020B0604020202020204" pitchFamily="34" charset="0"/>
              </a:rPr>
              <a:t>one</a:t>
            </a:r>
            <a:r>
              <a:rPr lang="en-US" sz="1600" i="1" dirty="0">
                <a:latin typeface="Arial" panose="020B0604020202020204" pitchFamily="34" charset="0"/>
                <a:cs typeface="Arial" panose="020B0604020202020204" pitchFamily="34" charset="0"/>
              </a:rPr>
              <a:t> to lose a batch</a:t>
            </a:r>
          </a:p>
          <a:p>
            <a:pPr algn="ctr"/>
            <a:endParaRPr lang="en-US" i="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27572D6-3EF2-3B4D-9386-E922F97031D0}"/>
              </a:ext>
            </a:extLst>
          </p:cNvPr>
          <p:cNvSpPr txBox="1"/>
          <p:nvPr/>
        </p:nvSpPr>
        <p:spPr>
          <a:xfrm>
            <a:off x="9238006" y="3013501"/>
            <a:ext cx="2504661" cy="1015663"/>
          </a:xfrm>
          <a:prstGeom prst="rect">
            <a:avLst/>
          </a:prstGeom>
          <a:solidFill>
            <a:schemeClr val="accent1"/>
          </a:solidFill>
        </p:spPr>
        <p:txBody>
          <a:bodyPr wrap="square">
            <a:spAutoFit/>
          </a:bodyPr>
          <a:lstStyle/>
          <a:p>
            <a:pPr algn="ctr"/>
            <a:r>
              <a:rPr lang="en-US" sz="1600" i="1" dirty="0">
                <a:solidFill>
                  <a:schemeClr val="bg1"/>
                </a:solidFill>
                <a:latin typeface="Arial" panose="020B0604020202020204" pitchFamily="34" charset="0"/>
                <a:ea typeface="MS PGothic" panose="020B0600070205080204" pitchFamily="34" charset="-128"/>
                <a:cs typeface="Arial" panose="020B0604020202020204" pitchFamily="34" charset="0"/>
              </a:rPr>
              <a:t>“The correct manufacture of medicinal products relies upon people”</a:t>
            </a:r>
          </a:p>
          <a:p>
            <a:pPr algn="r"/>
            <a:r>
              <a:rPr lang="en-US" sz="1100" i="1" dirty="0">
                <a:solidFill>
                  <a:schemeClr val="bg1"/>
                </a:solidFill>
                <a:latin typeface="Arial" panose="020B0604020202020204" pitchFamily="34" charset="0"/>
                <a:ea typeface="MS PGothic" panose="020B0600070205080204" pitchFamily="34" charset="-128"/>
                <a:cs typeface="Arial" panose="020B0604020202020204" pitchFamily="34" charset="0"/>
              </a:rPr>
              <a:t>EudraLex Vol 4</a:t>
            </a:r>
            <a:endParaRPr lang="en-US" sz="1600" i="1"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EE6816A-33D8-5742-8DC0-69E02736BCD4}"/>
              </a:ext>
            </a:extLst>
          </p:cNvPr>
          <p:cNvSpPr txBox="1"/>
          <p:nvPr/>
        </p:nvSpPr>
        <p:spPr>
          <a:xfrm>
            <a:off x="8011693" y="5757560"/>
            <a:ext cx="4180307" cy="369332"/>
          </a:xfrm>
          <a:prstGeom prst="rect">
            <a:avLst/>
          </a:prstGeom>
          <a:noFill/>
        </p:spPr>
        <p:txBody>
          <a:bodyPr wrap="square">
            <a:spAutoFit/>
          </a:bodyPr>
          <a:lstStyle/>
          <a:p>
            <a:r>
              <a:rPr lang="en-US" b="0" i="0" u="none" strike="noStrike" dirty="0">
                <a:solidFill>
                  <a:srgbClr val="000000"/>
                </a:solidFill>
                <a:effectLst/>
                <a:latin typeface="Helvetica" pitchFamily="2" charset="0"/>
              </a:rPr>
              <a:t>Is this happening in your organization?</a:t>
            </a:r>
            <a:endParaRPr lang="en-US" dirty="0"/>
          </a:p>
        </p:txBody>
      </p:sp>
    </p:spTree>
    <p:extLst>
      <p:ext uri="{BB962C8B-B14F-4D97-AF65-F5344CB8AC3E}">
        <p14:creationId xmlns:p14="http://schemas.microsoft.com/office/powerpoint/2010/main" val="2578027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86BDF-08FB-2342-BEF2-E38CAC5958EB}"/>
              </a:ext>
            </a:extLst>
          </p:cNvPr>
          <p:cNvSpPr>
            <a:spLocks noGrp="1"/>
          </p:cNvSpPr>
          <p:nvPr>
            <p:ph type="title"/>
          </p:nvPr>
        </p:nvSpPr>
        <p:spPr>
          <a:xfrm>
            <a:off x="255723" y="187567"/>
            <a:ext cx="11662474" cy="1325563"/>
          </a:xfrm>
        </p:spPr>
        <p:txBody>
          <a:bodyPr>
            <a:normAutofit/>
          </a:bodyPr>
          <a:lstStyle/>
          <a:p>
            <a:r>
              <a:rPr lang="en-US" sz="3200" b="1" dirty="0">
                <a:solidFill>
                  <a:srgbClr val="004165"/>
                </a:solidFill>
              </a:rPr>
              <a:t>Science in the Commercial Stage of the Product Lifecycle </a:t>
            </a:r>
          </a:p>
        </p:txBody>
      </p:sp>
      <p:sp>
        <p:nvSpPr>
          <p:cNvPr id="3" name="Content Placeholder 2">
            <a:extLst>
              <a:ext uri="{FF2B5EF4-FFF2-40B4-BE49-F238E27FC236}">
                <a16:creationId xmlns:a16="http://schemas.microsoft.com/office/drawing/2014/main" id="{243B0B4D-3C9D-2D40-8D31-5201D3416064}"/>
              </a:ext>
            </a:extLst>
          </p:cNvPr>
          <p:cNvSpPr>
            <a:spLocks noGrp="1"/>
          </p:cNvSpPr>
          <p:nvPr>
            <p:ph idx="1"/>
          </p:nvPr>
        </p:nvSpPr>
        <p:spPr>
          <a:xfrm>
            <a:off x="665921" y="2446764"/>
            <a:ext cx="5651377" cy="2734323"/>
          </a:xfrm>
        </p:spPr>
        <p:txBody>
          <a:bodyPr>
            <a:normAutofit/>
          </a:bodyPr>
          <a:lstStyle/>
          <a:p>
            <a:pPr marL="0" indent="0">
              <a:buNone/>
            </a:pPr>
            <a:r>
              <a:rPr lang="en-US" sz="1800" b="1" i="1" dirty="0"/>
              <a:t>Expectation that scientific and technical progress is being implemented</a:t>
            </a:r>
            <a:r>
              <a:rPr lang="en-US" sz="1800" dirty="0"/>
              <a:t> throughout the commercial manufacturing product lifecycle stage</a:t>
            </a:r>
            <a:endParaRPr lang="en-US" sz="1600" dirty="0"/>
          </a:p>
          <a:p>
            <a:pPr marL="0" indent="0">
              <a:buNone/>
            </a:pPr>
            <a:r>
              <a:rPr lang="en-US" sz="1600" dirty="0"/>
              <a:t>Changes include:</a:t>
            </a:r>
          </a:p>
          <a:p>
            <a:r>
              <a:rPr lang="en-US" sz="1600" dirty="0"/>
              <a:t>Upgrading (aging) manufacturing and testing facilities and equipment</a:t>
            </a:r>
          </a:p>
          <a:p>
            <a:r>
              <a:rPr lang="en-US" sz="1600" dirty="0"/>
              <a:t>Implementing new technologies and new knowledge about products and processes</a:t>
            </a:r>
          </a:p>
          <a:p>
            <a:r>
              <a:rPr lang="en-US" sz="1600" dirty="0"/>
              <a:t>Continuous improvement</a:t>
            </a:r>
          </a:p>
        </p:txBody>
      </p:sp>
      <p:sp>
        <p:nvSpPr>
          <p:cNvPr id="4" name="Chevron 3">
            <a:extLst>
              <a:ext uri="{FF2B5EF4-FFF2-40B4-BE49-F238E27FC236}">
                <a16:creationId xmlns:a16="http://schemas.microsoft.com/office/drawing/2014/main" id="{789B317E-BD81-C848-9A42-7C6DA14AFB62}"/>
              </a:ext>
            </a:extLst>
          </p:cNvPr>
          <p:cNvSpPr/>
          <p:nvPr/>
        </p:nvSpPr>
        <p:spPr>
          <a:xfrm>
            <a:off x="1473693" y="1360248"/>
            <a:ext cx="2379215" cy="852256"/>
          </a:xfrm>
          <a:prstGeom prst="chevron">
            <a:avLst>
              <a:gd name="adj" fmla="val 3020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50000"/>
                  </a:schemeClr>
                </a:solidFill>
                <a:latin typeface="Arial" panose="020B0604020202020204" pitchFamily="34" charset="0"/>
                <a:cs typeface="Arial" panose="020B0604020202020204" pitchFamily="34" charset="0"/>
              </a:rPr>
              <a:t>Pharmaceutical Development</a:t>
            </a:r>
          </a:p>
        </p:txBody>
      </p:sp>
      <p:sp>
        <p:nvSpPr>
          <p:cNvPr id="5" name="Chevron 4">
            <a:extLst>
              <a:ext uri="{FF2B5EF4-FFF2-40B4-BE49-F238E27FC236}">
                <a16:creationId xmlns:a16="http://schemas.microsoft.com/office/drawing/2014/main" id="{66CC3769-CA45-8743-849D-B9C702EF94BA}"/>
              </a:ext>
            </a:extLst>
          </p:cNvPr>
          <p:cNvSpPr/>
          <p:nvPr/>
        </p:nvSpPr>
        <p:spPr>
          <a:xfrm>
            <a:off x="3596935" y="1360248"/>
            <a:ext cx="2379215" cy="852256"/>
          </a:xfrm>
          <a:prstGeom prst="chevron">
            <a:avLst>
              <a:gd name="adj" fmla="val 3020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50000"/>
                  </a:schemeClr>
                </a:solidFill>
                <a:latin typeface="Arial" panose="020B0604020202020204" pitchFamily="34" charset="0"/>
                <a:cs typeface="Arial" panose="020B0604020202020204" pitchFamily="34" charset="0"/>
              </a:rPr>
              <a:t>Technology Transfer</a:t>
            </a:r>
          </a:p>
        </p:txBody>
      </p:sp>
      <p:sp>
        <p:nvSpPr>
          <p:cNvPr id="6" name="Chevron 5">
            <a:extLst>
              <a:ext uri="{FF2B5EF4-FFF2-40B4-BE49-F238E27FC236}">
                <a16:creationId xmlns:a16="http://schemas.microsoft.com/office/drawing/2014/main" id="{88EAAED1-7B43-474A-A23A-D49871500E85}"/>
              </a:ext>
            </a:extLst>
          </p:cNvPr>
          <p:cNvSpPr/>
          <p:nvPr/>
        </p:nvSpPr>
        <p:spPr>
          <a:xfrm>
            <a:off x="5720177" y="1360248"/>
            <a:ext cx="2379215" cy="852256"/>
          </a:xfrm>
          <a:prstGeom prst="chevron">
            <a:avLst>
              <a:gd name="adj" fmla="val 30208"/>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Commercial Manufacturing</a:t>
            </a:r>
          </a:p>
        </p:txBody>
      </p:sp>
      <p:sp>
        <p:nvSpPr>
          <p:cNvPr id="7" name="Chevron 6">
            <a:extLst>
              <a:ext uri="{FF2B5EF4-FFF2-40B4-BE49-F238E27FC236}">
                <a16:creationId xmlns:a16="http://schemas.microsoft.com/office/drawing/2014/main" id="{8BE91D66-7D91-F046-8D93-F9FAA76A29D8}"/>
              </a:ext>
            </a:extLst>
          </p:cNvPr>
          <p:cNvSpPr/>
          <p:nvPr/>
        </p:nvSpPr>
        <p:spPr>
          <a:xfrm>
            <a:off x="7843419" y="1360248"/>
            <a:ext cx="2379215" cy="852256"/>
          </a:xfrm>
          <a:prstGeom prst="chevron">
            <a:avLst>
              <a:gd name="adj" fmla="val 3020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50000"/>
                  </a:schemeClr>
                </a:solidFill>
                <a:latin typeface="Arial" panose="020B0604020202020204" pitchFamily="34" charset="0"/>
                <a:cs typeface="Arial" panose="020B0604020202020204" pitchFamily="34" charset="0"/>
              </a:rPr>
              <a:t>Product Discontinuation</a:t>
            </a:r>
          </a:p>
        </p:txBody>
      </p:sp>
      <p:sp>
        <p:nvSpPr>
          <p:cNvPr id="8" name="Content Placeholder 2">
            <a:extLst>
              <a:ext uri="{FF2B5EF4-FFF2-40B4-BE49-F238E27FC236}">
                <a16:creationId xmlns:a16="http://schemas.microsoft.com/office/drawing/2014/main" id="{2B18D5A9-4C64-1C4F-8180-C68D72080040}"/>
              </a:ext>
            </a:extLst>
          </p:cNvPr>
          <p:cNvSpPr txBox="1">
            <a:spLocks/>
          </p:cNvSpPr>
          <p:nvPr/>
        </p:nvSpPr>
        <p:spPr>
          <a:xfrm>
            <a:off x="6437887" y="2446763"/>
            <a:ext cx="5090604" cy="27343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Any such change is termed a </a:t>
            </a:r>
            <a:r>
              <a:rPr lang="en-US" sz="1800" b="1" i="1" dirty="0"/>
              <a:t>Post Approval Change (PAC)</a:t>
            </a:r>
            <a:endParaRPr lang="en-US" sz="1600" dirty="0"/>
          </a:p>
          <a:p>
            <a:pPr marL="0" indent="0">
              <a:buNone/>
            </a:pPr>
            <a:r>
              <a:rPr lang="en-US" sz="1600" dirty="0"/>
              <a:t>Additional PACs include</a:t>
            </a:r>
          </a:p>
          <a:p>
            <a:r>
              <a:rPr lang="en-US" sz="1600" dirty="0"/>
              <a:t>Maintaining cGMP compliance and a state of control</a:t>
            </a:r>
          </a:p>
          <a:p>
            <a:r>
              <a:rPr lang="en-US" sz="1600" dirty="0"/>
              <a:t>Implementing evolving regulatory requirements</a:t>
            </a:r>
          </a:p>
          <a:p>
            <a:r>
              <a:rPr lang="en-US" sz="1600" dirty="0"/>
              <a:t>Supplier changes</a:t>
            </a:r>
          </a:p>
        </p:txBody>
      </p:sp>
      <p:sp>
        <p:nvSpPr>
          <p:cNvPr id="10" name="TextBox 9">
            <a:extLst>
              <a:ext uri="{FF2B5EF4-FFF2-40B4-BE49-F238E27FC236}">
                <a16:creationId xmlns:a16="http://schemas.microsoft.com/office/drawing/2014/main" id="{8D5C7DAB-0C4C-5145-9BB0-54F91BFD8810}"/>
              </a:ext>
            </a:extLst>
          </p:cNvPr>
          <p:cNvSpPr txBox="1"/>
          <p:nvPr/>
        </p:nvSpPr>
        <p:spPr>
          <a:xfrm>
            <a:off x="821635" y="5379867"/>
            <a:ext cx="10706856" cy="646331"/>
          </a:xfrm>
          <a:prstGeom prst="rect">
            <a:avLst/>
          </a:prstGeom>
          <a:noFill/>
        </p:spPr>
        <p:txBody>
          <a:bodyPr wrap="square">
            <a:spAutoFit/>
          </a:bodyPr>
          <a:lstStyle/>
          <a:p>
            <a:r>
              <a:rPr lang="en-US" sz="1800" b="1" dirty="0">
                <a:latin typeface="Arial" panose="020B0604020202020204" pitchFamily="34" charset="0"/>
                <a:cs typeface="Arial" panose="020B0604020202020204" pitchFamily="34" charset="0"/>
              </a:rPr>
              <a:t>Ideally when PACs reduce patient risk, improve compliance, and/or enhance manufacturing process or test methods they should be implemented close to real-time, but they can’t…</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456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2EAFF-2027-4A4D-B17E-0E508B669634}"/>
              </a:ext>
            </a:extLst>
          </p:cNvPr>
          <p:cNvSpPr>
            <a:spLocks noGrp="1"/>
          </p:cNvSpPr>
          <p:nvPr>
            <p:ph type="title"/>
          </p:nvPr>
        </p:nvSpPr>
        <p:spPr/>
        <p:txBody>
          <a:bodyPr>
            <a:normAutofit/>
          </a:bodyPr>
          <a:lstStyle/>
          <a:p>
            <a:r>
              <a:rPr lang="en-US" sz="3200" b="1" dirty="0">
                <a:solidFill>
                  <a:srgbClr val="004165"/>
                </a:solidFill>
              </a:rPr>
              <a:t>Global Regulatory Complexity</a:t>
            </a:r>
          </a:p>
        </p:txBody>
      </p:sp>
      <p:sp>
        <p:nvSpPr>
          <p:cNvPr id="3" name="Content Placeholder 2">
            <a:extLst>
              <a:ext uri="{FF2B5EF4-FFF2-40B4-BE49-F238E27FC236}">
                <a16:creationId xmlns:a16="http://schemas.microsoft.com/office/drawing/2014/main" id="{B0FE3CDF-9C01-C440-8AC6-71CF16543CB2}"/>
              </a:ext>
            </a:extLst>
          </p:cNvPr>
          <p:cNvSpPr>
            <a:spLocks noGrp="1"/>
          </p:cNvSpPr>
          <p:nvPr>
            <p:ph idx="1"/>
          </p:nvPr>
        </p:nvSpPr>
        <p:spPr>
          <a:xfrm>
            <a:off x="838200" y="1984793"/>
            <a:ext cx="6940138" cy="4192170"/>
          </a:xfrm>
        </p:spPr>
        <p:txBody>
          <a:bodyPr>
            <a:normAutofit/>
          </a:bodyPr>
          <a:lstStyle/>
          <a:p>
            <a:r>
              <a:rPr lang="en-US" sz="1800" dirty="0"/>
              <a:t>Many PACs require health authority approval prior to implementation</a:t>
            </a:r>
          </a:p>
          <a:p>
            <a:endParaRPr lang="en-US" sz="1800" dirty="0"/>
          </a:p>
          <a:p>
            <a:r>
              <a:rPr lang="en-US" sz="1800" dirty="0"/>
              <a:t>Prior approval PACs are approved separately in each country where the drug product is commercially available</a:t>
            </a:r>
          </a:p>
          <a:p>
            <a:endParaRPr lang="en-US" sz="1800" dirty="0"/>
          </a:p>
          <a:p>
            <a:r>
              <a:rPr lang="en-US" sz="1800" dirty="0"/>
              <a:t>Different countries have different assessment timelines, reporting levels, documentation requirements.</a:t>
            </a:r>
          </a:p>
          <a:p>
            <a:endParaRPr lang="en-US" sz="1800" dirty="0"/>
          </a:p>
          <a:p>
            <a:r>
              <a:rPr lang="en-US" sz="1800" b="1" dirty="0"/>
              <a:t>One change usually takes 3-5+ years for approval globally</a:t>
            </a:r>
          </a:p>
        </p:txBody>
      </p:sp>
      <p:pic>
        <p:nvPicPr>
          <p:cNvPr id="5" name="Picture 4">
            <a:extLst>
              <a:ext uri="{FF2B5EF4-FFF2-40B4-BE49-F238E27FC236}">
                <a16:creationId xmlns:a16="http://schemas.microsoft.com/office/drawing/2014/main" id="{4E1E5B79-713C-C04A-A9E6-094B22EA07B7}"/>
              </a:ext>
            </a:extLst>
          </p:cNvPr>
          <p:cNvPicPr>
            <a:picLocks noChangeAspect="1"/>
          </p:cNvPicPr>
          <p:nvPr/>
        </p:nvPicPr>
        <p:blipFill>
          <a:blip r:embed="rId2"/>
          <a:stretch>
            <a:fillRect/>
          </a:stretch>
        </p:blipFill>
        <p:spPr>
          <a:xfrm>
            <a:off x="7972983" y="26634"/>
            <a:ext cx="3927418" cy="3141934"/>
          </a:xfrm>
          <a:prstGeom prst="rect">
            <a:avLst/>
          </a:prstGeom>
        </p:spPr>
      </p:pic>
      <p:pic>
        <p:nvPicPr>
          <p:cNvPr id="6" name="Picture 5">
            <a:extLst>
              <a:ext uri="{FF2B5EF4-FFF2-40B4-BE49-F238E27FC236}">
                <a16:creationId xmlns:a16="http://schemas.microsoft.com/office/drawing/2014/main" id="{11DAC952-95BC-8243-8995-DCD6ACC6CEE4}"/>
              </a:ext>
            </a:extLst>
          </p:cNvPr>
          <p:cNvPicPr>
            <a:picLocks noChangeAspect="1"/>
          </p:cNvPicPr>
          <p:nvPr/>
        </p:nvPicPr>
        <p:blipFill>
          <a:blip r:embed="rId3"/>
          <a:stretch>
            <a:fillRect/>
          </a:stretch>
        </p:blipFill>
        <p:spPr>
          <a:xfrm>
            <a:off x="7972983" y="3068433"/>
            <a:ext cx="3927418" cy="3141934"/>
          </a:xfrm>
          <a:prstGeom prst="rect">
            <a:avLst/>
          </a:prstGeom>
        </p:spPr>
      </p:pic>
      <p:sp>
        <p:nvSpPr>
          <p:cNvPr id="7" name="TextBox 6">
            <a:extLst>
              <a:ext uri="{FF2B5EF4-FFF2-40B4-BE49-F238E27FC236}">
                <a16:creationId xmlns:a16="http://schemas.microsoft.com/office/drawing/2014/main" id="{894082FB-1699-C649-8D60-8FD394514CB0}"/>
              </a:ext>
            </a:extLst>
          </p:cNvPr>
          <p:cNvSpPr txBox="1"/>
          <p:nvPr/>
        </p:nvSpPr>
        <p:spPr>
          <a:xfrm>
            <a:off x="291599" y="140728"/>
            <a:ext cx="5247810" cy="369332"/>
          </a:xfrm>
          <a:prstGeom prst="rect">
            <a:avLst/>
          </a:prstGeom>
          <a:noFill/>
        </p:spPr>
        <p:txBody>
          <a:bodyPr wrap="square">
            <a:spAutoFit/>
          </a:bodyPr>
          <a:lstStyle/>
          <a:p>
            <a:r>
              <a:rPr lang="en-US" sz="1800" b="1" dirty="0">
                <a:latin typeface="Arial" panose="020B0604020202020204" pitchFamily="34" charset="0"/>
                <a:cs typeface="Arial" panose="020B0604020202020204" pitchFamily="34" charset="0"/>
              </a:rPr>
              <a:t>Ideally … close to real-time, but they can’t…</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8092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B580F-73B1-8845-8669-BBC39FC0DAEE}"/>
              </a:ext>
            </a:extLst>
          </p:cNvPr>
          <p:cNvSpPr>
            <a:spLocks noGrp="1"/>
          </p:cNvSpPr>
          <p:nvPr>
            <p:ph type="title"/>
          </p:nvPr>
        </p:nvSpPr>
        <p:spPr/>
        <p:txBody>
          <a:bodyPr>
            <a:normAutofit/>
          </a:bodyPr>
          <a:lstStyle/>
          <a:p>
            <a:r>
              <a:rPr lang="en-US" sz="3200" b="1" dirty="0">
                <a:solidFill>
                  <a:srgbClr val="004165"/>
                </a:solidFill>
              </a:rPr>
              <a:t>Example of a PAC – Bigger Bioreactor</a:t>
            </a:r>
          </a:p>
        </p:txBody>
      </p:sp>
      <p:sp>
        <p:nvSpPr>
          <p:cNvPr id="4" name="Rectangle 3">
            <a:extLst>
              <a:ext uri="{FF2B5EF4-FFF2-40B4-BE49-F238E27FC236}">
                <a16:creationId xmlns:a16="http://schemas.microsoft.com/office/drawing/2014/main" id="{8AC0E73E-A58E-094A-B602-2135B5B1D69F}"/>
              </a:ext>
            </a:extLst>
          </p:cNvPr>
          <p:cNvSpPr/>
          <p:nvPr/>
        </p:nvSpPr>
        <p:spPr>
          <a:xfrm>
            <a:off x="1249701" y="3069577"/>
            <a:ext cx="1157575" cy="975382"/>
          </a:xfrm>
          <a:prstGeom prst="rect">
            <a:avLst/>
          </a:prstGeom>
          <a:solidFill>
            <a:srgbClr val="FFD5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a:solidFill>
                  <a:schemeClr val="tx1"/>
                </a:solidFill>
                <a:latin typeface="Arial" panose="020B0604020202020204" pitchFamily="34" charset="0"/>
                <a:cs typeface="Arial" panose="020B0604020202020204" pitchFamily="34" charset="0"/>
              </a:rPr>
              <a:t>1</a:t>
            </a:r>
            <a:r>
              <a:rPr lang="en-US" sz="1200" dirty="0">
                <a:solidFill>
                  <a:schemeClr val="tx1"/>
                </a:solidFill>
                <a:latin typeface="Arial" panose="020B0604020202020204" pitchFamily="34" charset="0"/>
                <a:cs typeface="Arial" panose="020B0604020202020204" pitchFamily="34" charset="0"/>
              </a:rPr>
              <a:t> SUBMISSION WITH 6 PACs</a:t>
            </a:r>
          </a:p>
        </p:txBody>
      </p:sp>
      <p:sp>
        <p:nvSpPr>
          <p:cNvPr id="5" name="Rectangle 4">
            <a:extLst>
              <a:ext uri="{FF2B5EF4-FFF2-40B4-BE49-F238E27FC236}">
                <a16:creationId xmlns:a16="http://schemas.microsoft.com/office/drawing/2014/main" id="{9D8890B6-4263-C449-B0B5-0CC511175242}"/>
              </a:ext>
            </a:extLst>
          </p:cNvPr>
          <p:cNvSpPr/>
          <p:nvPr/>
        </p:nvSpPr>
        <p:spPr>
          <a:xfrm>
            <a:off x="4479037" y="3219987"/>
            <a:ext cx="1255840" cy="674559"/>
          </a:xfrm>
          <a:prstGeom prst="rect">
            <a:avLst/>
          </a:prstGeom>
          <a:solidFill>
            <a:srgbClr val="FFD5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LICENSED 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138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COUNTRIES</a:t>
            </a:r>
          </a:p>
        </p:txBody>
      </p:sp>
      <p:sp>
        <p:nvSpPr>
          <p:cNvPr id="6" name="Rectangle 5">
            <a:extLst>
              <a:ext uri="{FF2B5EF4-FFF2-40B4-BE49-F238E27FC236}">
                <a16:creationId xmlns:a16="http://schemas.microsoft.com/office/drawing/2014/main" id="{DB4F2DD4-C8EC-854F-8D62-CB183CEE7583}"/>
              </a:ext>
            </a:extLst>
          </p:cNvPr>
          <p:cNvSpPr/>
          <p:nvPr/>
        </p:nvSpPr>
        <p:spPr>
          <a:xfrm>
            <a:off x="2872954" y="3219988"/>
            <a:ext cx="1056216" cy="674559"/>
          </a:xfrm>
          <a:prstGeom prst="rect">
            <a:avLst/>
          </a:prstGeom>
          <a:solidFill>
            <a:srgbClr val="FFD5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PRODUCTS IMPACTED</a:t>
            </a:r>
          </a:p>
        </p:txBody>
      </p:sp>
      <p:sp>
        <p:nvSpPr>
          <p:cNvPr id="7" name="Rectangle 6">
            <a:extLst>
              <a:ext uri="{FF2B5EF4-FFF2-40B4-BE49-F238E27FC236}">
                <a16:creationId xmlns:a16="http://schemas.microsoft.com/office/drawing/2014/main" id="{2565503A-CD04-CB46-B524-5153D545D88C}"/>
              </a:ext>
            </a:extLst>
          </p:cNvPr>
          <p:cNvSpPr/>
          <p:nvPr/>
        </p:nvSpPr>
        <p:spPr>
          <a:xfrm>
            <a:off x="6297093" y="2757204"/>
            <a:ext cx="1701688" cy="462783"/>
          </a:xfrm>
          <a:prstGeom prst="rect">
            <a:avLst/>
          </a:prstGeom>
          <a:solidFill>
            <a:srgbClr val="FFD5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39 </a:t>
            </a:r>
            <a:r>
              <a:rPr lang="en-US" sz="1200" dirty="0">
                <a:solidFill>
                  <a:schemeClr val="tx1"/>
                </a:solidFill>
                <a:latin typeface="Arial" panose="020B0604020202020204" pitchFamily="34" charset="0"/>
                <a:cs typeface="Arial" panose="020B0604020202020204" pitchFamily="34" charset="0"/>
              </a:rPr>
              <a:t>COUNTRIES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NO REPORTING</a:t>
            </a:r>
          </a:p>
        </p:txBody>
      </p:sp>
      <p:sp>
        <p:nvSpPr>
          <p:cNvPr id="8" name="Rectangle 7">
            <a:extLst>
              <a:ext uri="{FF2B5EF4-FFF2-40B4-BE49-F238E27FC236}">
                <a16:creationId xmlns:a16="http://schemas.microsoft.com/office/drawing/2014/main" id="{1ADA5313-78CA-A245-B483-0028447D05C6}"/>
              </a:ext>
            </a:extLst>
          </p:cNvPr>
          <p:cNvSpPr/>
          <p:nvPr/>
        </p:nvSpPr>
        <p:spPr>
          <a:xfrm>
            <a:off x="6297093" y="3288801"/>
            <a:ext cx="1701688" cy="462783"/>
          </a:xfrm>
          <a:prstGeom prst="rect">
            <a:avLst/>
          </a:prstGeom>
          <a:solidFill>
            <a:srgbClr val="FFD5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37 </a:t>
            </a:r>
            <a:r>
              <a:rPr kumimoji="0" lang="en-US" sz="120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COUNTRIES</a:t>
            </a:r>
            <a:endParaRPr kumimoji="0" lang="en-US" sz="180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MINOR CHANGE</a:t>
            </a:r>
          </a:p>
        </p:txBody>
      </p:sp>
      <p:sp>
        <p:nvSpPr>
          <p:cNvPr id="9" name="Rectangle 8">
            <a:extLst>
              <a:ext uri="{FF2B5EF4-FFF2-40B4-BE49-F238E27FC236}">
                <a16:creationId xmlns:a16="http://schemas.microsoft.com/office/drawing/2014/main" id="{C22F4282-4A7B-A843-BBBB-F25E6AB3AC78}"/>
              </a:ext>
            </a:extLst>
          </p:cNvPr>
          <p:cNvSpPr/>
          <p:nvPr/>
        </p:nvSpPr>
        <p:spPr>
          <a:xfrm>
            <a:off x="6297093" y="3825056"/>
            <a:ext cx="1701688" cy="462783"/>
          </a:xfrm>
          <a:prstGeom prst="rect">
            <a:avLst/>
          </a:prstGeom>
          <a:solidFill>
            <a:srgbClr val="FFD5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62 </a:t>
            </a:r>
            <a:r>
              <a:rPr kumimoji="0" lang="en-US" sz="120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COUNTRIES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MAJOR CHANGE</a:t>
            </a:r>
          </a:p>
        </p:txBody>
      </p:sp>
      <p:cxnSp>
        <p:nvCxnSpPr>
          <p:cNvPr id="13" name="Straight Arrow Connector 12">
            <a:extLst>
              <a:ext uri="{FF2B5EF4-FFF2-40B4-BE49-F238E27FC236}">
                <a16:creationId xmlns:a16="http://schemas.microsoft.com/office/drawing/2014/main" id="{8A374A4B-FC70-0D4C-A7CF-BB7A914981AD}"/>
              </a:ext>
            </a:extLst>
          </p:cNvPr>
          <p:cNvCxnSpPr/>
          <p:nvPr/>
        </p:nvCxnSpPr>
        <p:spPr>
          <a:xfrm>
            <a:off x="2511831" y="3619688"/>
            <a:ext cx="2355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85EAF19-B4B5-EE4A-A598-1DA5C8E0D93E}"/>
              </a:ext>
            </a:extLst>
          </p:cNvPr>
          <p:cNvCxnSpPr/>
          <p:nvPr/>
        </p:nvCxnSpPr>
        <p:spPr>
          <a:xfrm>
            <a:off x="4090595" y="3628647"/>
            <a:ext cx="2355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61CE1F-AB7B-CC4F-86DD-4D58F6F957FD}"/>
              </a:ext>
            </a:extLst>
          </p:cNvPr>
          <p:cNvSpPr/>
          <p:nvPr/>
        </p:nvSpPr>
        <p:spPr>
          <a:xfrm>
            <a:off x="8669897" y="3825056"/>
            <a:ext cx="1998277" cy="1445106"/>
          </a:xfrm>
          <a:prstGeom prst="rect">
            <a:avLst/>
          </a:prstGeom>
          <a:solidFill>
            <a:srgbClr val="FFD5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Arial" panose="020B0604020202020204" pitchFamily="34" charset="0"/>
                <a:cs typeface="Arial" panose="020B0604020202020204" pitchFamily="34" charset="0"/>
              </a:rPr>
              <a:t>22 </a:t>
            </a:r>
            <a:r>
              <a:rPr lang="en-US" sz="1200" b="1" dirty="0">
                <a:solidFill>
                  <a:schemeClr val="tx1"/>
                </a:solidFill>
                <a:latin typeface="Arial" panose="020B0604020202020204" pitchFamily="34" charset="0"/>
                <a:cs typeface="Arial" panose="020B0604020202020204" pitchFamily="34" charset="0"/>
              </a:rPr>
              <a:t>(of the 62)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COUNTRIES HAD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Arial" panose="020B0604020202020204" pitchFamily="34" charset="0"/>
                <a:cs typeface="Arial" panose="020B0604020202020204" pitchFamily="34" charset="0"/>
              </a:rPr>
              <a:t>177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QUESTIONS OF WHICH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Arial" panose="020B0604020202020204" pitchFamily="34" charset="0"/>
                <a:cs typeface="Arial" panose="020B0604020202020204" pitchFamily="34" charset="0"/>
              </a:rPr>
              <a:t>19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WERE DIFFERENT</a:t>
            </a:r>
          </a:p>
        </p:txBody>
      </p:sp>
      <p:cxnSp>
        <p:nvCxnSpPr>
          <p:cNvPr id="18" name="Straight Arrow Connector 17">
            <a:extLst>
              <a:ext uri="{FF2B5EF4-FFF2-40B4-BE49-F238E27FC236}">
                <a16:creationId xmlns:a16="http://schemas.microsoft.com/office/drawing/2014/main" id="{7789AE8F-7069-6744-A0FC-FF2BC7C2C9DF}"/>
              </a:ext>
            </a:extLst>
          </p:cNvPr>
          <p:cNvCxnSpPr/>
          <p:nvPr/>
        </p:nvCxnSpPr>
        <p:spPr>
          <a:xfrm>
            <a:off x="5860410" y="3609970"/>
            <a:ext cx="2355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227E652-A278-CF40-8C7C-4D601263795D}"/>
              </a:ext>
            </a:extLst>
          </p:cNvPr>
          <p:cNvCxnSpPr/>
          <p:nvPr/>
        </p:nvCxnSpPr>
        <p:spPr>
          <a:xfrm>
            <a:off x="8152328" y="4044959"/>
            <a:ext cx="2355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7180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ACE52-63E1-2F40-9A6E-0459802AF474}"/>
              </a:ext>
            </a:extLst>
          </p:cNvPr>
          <p:cNvSpPr>
            <a:spLocks noGrp="1"/>
          </p:cNvSpPr>
          <p:nvPr>
            <p:ph type="title"/>
          </p:nvPr>
        </p:nvSpPr>
        <p:spPr>
          <a:xfrm>
            <a:off x="838200" y="187567"/>
            <a:ext cx="10515600" cy="1325563"/>
          </a:xfrm>
        </p:spPr>
        <p:txBody>
          <a:bodyPr>
            <a:normAutofit/>
          </a:bodyPr>
          <a:lstStyle/>
          <a:p>
            <a:r>
              <a:rPr lang="en-US" sz="3200" b="1" dirty="0">
                <a:solidFill>
                  <a:srgbClr val="004165"/>
                </a:solidFill>
              </a:rPr>
              <a:t>…but there is more than one PAC……</a:t>
            </a:r>
          </a:p>
        </p:txBody>
      </p:sp>
      <p:sp>
        <p:nvSpPr>
          <p:cNvPr id="4" name="Rectangle 3">
            <a:extLst>
              <a:ext uri="{FF2B5EF4-FFF2-40B4-BE49-F238E27FC236}">
                <a16:creationId xmlns:a16="http://schemas.microsoft.com/office/drawing/2014/main" id="{D1CF197F-5DFF-B045-B2BC-76F3C9689B27}"/>
              </a:ext>
            </a:extLst>
          </p:cNvPr>
          <p:cNvSpPr/>
          <p:nvPr/>
        </p:nvSpPr>
        <p:spPr>
          <a:xfrm>
            <a:off x="419543" y="2024104"/>
            <a:ext cx="582227" cy="3018408"/>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latin typeface="Arial" panose="020B0604020202020204" pitchFamily="34" charset="0"/>
                <a:cs typeface="Arial" panose="020B0604020202020204" pitchFamily="34" charset="0"/>
              </a:rPr>
              <a:t>First approved version</a:t>
            </a:r>
          </a:p>
        </p:txBody>
      </p:sp>
      <p:sp>
        <p:nvSpPr>
          <p:cNvPr id="5" name="Rectangle 4">
            <a:extLst>
              <a:ext uri="{FF2B5EF4-FFF2-40B4-BE49-F238E27FC236}">
                <a16:creationId xmlns:a16="http://schemas.microsoft.com/office/drawing/2014/main" id="{9A26E2C3-B3D4-CA4F-9401-E557E5E59E67}"/>
              </a:ext>
            </a:extLst>
          </p:cNvPr>
          <p:cNvSpPr/>
          <p:nvPr/>
        </p:nvSpPr>
        <p:spPr>
          <a:xfrm>
            <a:off x="1126058" y="2024103"/>
            <a:ext cx="426128" cy="3906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6" name="Rectangle 5">
            <a:extLst>
              <a:ext uri="{FF2B5EF4-FFF2-40B4-BE49-F238E27FC236}">
                <a16:creationId xmlns:a16="http://schemas.microsoft.com/office/drawing/2014/main" id="{053F4582-AFD8-5746-B221-6EA39778E5EF}"/>
              </a:ext>
            </a:extLst>
          </p:cNvPr>
          <p:cNvSpPr/>
          <p:nvPr/>
        </p:nvSpPr>
        <p:spPr>
          <a:xfrm>
            <a:off x="1676474" y="2024103"/>
            <a:ext cx="426128" cy="39061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7" name="Rectangle 6">
            <a:extLst>
              <a:ext uri="{FF2B5EF4-FFF2-40B4-BE49-F238E27FC236}">
                <a16:creationId xmlns:a16="http://schemas.microsoft.com/office/drawing/2014/main" id="{7CF7A30A-385D-BC40-A60B-B836E54C0355}"/>
              </a:ext>
            </a:extLst>
          </p:cNvPr>
          <p:cNvSpPr/>
          <p:nvPr/>
        </p:nvSpPr>
        <p:spPr>
          <a:xfrm>
            <a:off x="2228369" y="2024103"/>
            <a:ext cx="426128" cy="39061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8" name="Rectangle 7">
            <a:extLst>
              <a:ext uri="{FF2B5EF4-FFF2-40B4-BE49-F238E27FC236}">
                <a16:creationId xmlns:a16="http://schemas.microsoft.com/office/drawing/2014/main" id="{63FBC6C3-C670-254D-8760-3F119792CF71}"/>
              </a:ext>
            </a:extLst>
          </p:cNvPr>
          <p:cNvSpPr/>
          <p:nvPr/>
        </p:nvSpPr>
        <p:spPr>
          <a:xfrm>
            <a:off x="2778785" y="2024103"/>
            <a:ext cx="426128" cy="39061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4</a:t>
            </a:r>
          </a:p>
        </p:txBody>
      </p:sp>
      <p:sp>
        <p:nvSpPr>
          <p:cNvPr id="9" name="Rectangle 8">
            <a:extLst>
              <a:ext uri="{FF2B5EF4-FFF2-40B4-BE49-F238E27FC236}">
                <a16:creationId xmlns:a16="http://schemas.microsoft.com/office/drawing/2014/main" id="{516F58E7-BCEE-554F-9C6E-676C9DB8B979}"/>
              </a:ext>
            </a:extLst>
          </p:cNvPr>
          <p:cNvSpPr/>
          <p:nvPr/>
        </p:nvSpPr>
        <p:spPr>
          <a:xfrm>
            <a:off x="3333638" y="2024103"/>
            <a:ext cx="426128" cy="39061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5</a:t>
            </a:r>
          </a:p>
        </p:txBody>
      </p:sp>
      <p:sp>
        <p:nvSpPr>
          <p:cNvPr id="10" name="Rectangle 9">
            <a:extLst>
              <a:ext uri="{FF2B5EF4-FFF2-40B4-BE49-F238E27FC236}">
                <a16:creationId xmlns:a16="http://schemas.microsoft.com/office/drawing/2014/main" id="{3EE5C4D5-B287-9E4F-A168-BF144EE37FD2}"/>
              </a:ext>
            </a:extLst>
          </p:cNvPr>
          <p:cNvSpPr/>
          <p:nvPr/>
        </p:nvSpPr>
        <p:spPr>
          <a:xfrm>
            <a:off x="3884054" y="2024103"/>
            <a:ext cx="426128" cy="39061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6</a:t>
            </a:r>
          </a:p>
        </p:txBody>
      </p:sp>
      <p:sp>
        <p:nvSpPr>
          <p:cNvPr id="11" name="Rectangle 10">
            <a:extLst>
              <a:ext uri="{FF2B5EF4-FFF2-40B4-BE49-F238E27FC236}">
                <a16:creationId xmlns:a16="http://schemas.microsoft.com/office/drawing/2014/main" id="{156537C1-3A99-1D41-B101-E9013C071F59}"/>
              </a:ext>
            </a:extLst>
          </p:cNvPr>
          <p:cNvSpPr/>
          <p:nvPr/>
        </p:nvSpPr>
        <p:spPr>
          <a:xfrm>
            <a:off x="4435949" y="2024103"/>
            <a:ext cx="426128" cy="39061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7</a:t>
            </a:r>
          </a:p>
        </p:txBody>
      </p:sp>
      <p:sp>
        <p:nvSpPr>
          <p:cNvPr id="12" name="Rectangle 11">
            <a:extLst>
              <a:ext uri="{FF2B5EF4-FFF2-40B4-BE49-F238E27FC236}">
                <a16:creationId xmlns:a16="http://schemas.microsoft.com/office/drawing/2014/main" id="{1728C7D2-DBB5-B84A-A68D-DCEBAAC9FB0F}"/>
              </a:ext>
            </a:extLst>
          </p:cNvPr>
          <p:cNvSpPr/>
          <p:nvPr/>
        </p:nvSpPr>
        <p:spPr>
          <a:xfrm>
            <a:off x="4986365" y="2024103"/>
            <a:ext cx="426128" cy="39061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8</a:t>
            </a:r>
          </a:p>
        </p:txBody>
      </p:sp>
      <p:cxnSp>
        <p:nvCxnSpPr>
          <p:cNvPr id="14" name="Straight Arrow Connector 13">
            <a:extLst>
              <a:ext uri="{FF2B5EF4-FFF2-40B4-BE49-F238E27FC236}">
                <a16:creationId xmlns:a16="http://schemas.microsoft.com/office/drawing/2014/main" id="{9312F759-DF5B-E54F-883D-686B417BC5D1}"/>
              </a:ext>
            </a:extLst>
          </p:cNvPr>
          <p:cNvCxnSpPr>
            <a:cxnSpLocks/>
          </p:cNvCxnSpPr>
          <p:nvPr/>
        </p:nvCxnSpPr>
        <p:spPr>
          <a:xfrm>
            <a:off x="1001770" y="2530130"/>
            <a:ext cx="7643673"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D753C2A-F0A1-0A4C-9EC3-24DC2CAEDFD0}"/>
              </a:ext>
            </a:extLst>
          </p:cNvPr>
          <p:cNvSpPr/>
          <p:nvPr/>
        </p:nvSpPr>
        <p:spPr>
          <a:xfrm>
            <a:off x="1521114" y="2645541"/>
            <a:ext cx="653247" cy="3906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16" name="Rectangle 15">
            <a:extLst>
              <a:ext uri="{FF2B5EF4-FFF2-40B4-BE49-F238E27FC236}">
                <a16:creationId xmlns:a16="http://schemas.microsoft.com/office/drawing/2014/main" id="{57B73CBA-59BA-8F44-9D9A-799EBC572BAA}"/>
              </a:ext>
            </a:extLst>
          </p:cNvPr>
          <p:cNvSpPr/>
          <p:nvPr/>
        </p:nvSpPr>
        <p:spPr>
          <a:xfrm>
            <a:off x="2174362" y="2645539"/>
            <a:ext cx="1159276" cy="39061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17" name="Rectangle 16">
            <a:extLst>
              <a:ext uri="{FF2B5EF4-FFF2-40B4-BE49-F238E27FC236}">
                <a16:creationId xmlns:a16="http://schemas.microsoft.com/office/drawing/2014/main" id="{8A605B60-1462-BA45-BE83-FF95D0461695}"/>
              </a:ext>
            </a:extLst>
          </p:cNvPr>
          <p:cNvSpPr/>
          <p:nvPr/>
        </p:nvSpPr>
        <p:spPr>
          <a:xfrm>
            <a:off x="3336596" y="2645538"/>
            <a:ext cx="945473" cy="39061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18" name="Rectangle 17">
            <a:extLst>
              <a:ext uri="{FF2B5EF4-FFF2-40B4-BE49-F238E27FC236}">
                <a16:creationId xmlns:a16="http://schemas.microsoft.com/office/drawing/2014/main" id="{78D59885-1DF1-9F49-A602-C5BFA1F21C81}"/>
              </a:ext>
            </a:extLst>
          </p:cNvPr>
          <p:cNvSpPr/>
          <p:nvPr/>
        </p:nvSpPr>
        <p:spPr>
          <a:xfrm>
            <a:off x="4282070" y="2645538"/>
            <a:ext cx="1114146" cy="39061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4</a:t>
            </a:r>
          </a:p>
        </p:txBody>
      </p:sp>
      <p:sp>
        <p:nvSpPr>
          <p:cNvPr id="19" name="Rectangle 18">
            <a:extLst>
              <a:ext uri="{FF2B5EF4-FFF2-40B4-BE49-F238E27FC236}">
                <a16:creationId xmlns:a16="http://schemas.microsoft.com/office/drawing/2014/main" id="{1829D7DC-098B-F144-8D59-6E8FBB3205DE}"/>
              </a:ext>
            </a:extLst>
          </p:cNvPr>
          <p:cNvSpPr/>
          <p:nvPr/>
        </p:nvSpPr>
        <p:spPr>
          <a:xfrm>
            <a:off x="5396215" y="2645537"/>
            <a:ext cx="732409" cy="39061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5</a:t>
            </a:r>
          </a:p>
        </p:txBody>
      </p:sp>
      <p:sp>
        <p:nvSpPr>
          <p:cNvPr id="20" name="Rectangle 19">
            <a:extLst>
              <a:ext uri="{FF2B5EF4-FFF2-40B4-BE49-F238E27FC236}">
                <a16:creationId xmlns:a16="http://schemas.microsoft.com/office/drawing/2014/main" id="{DEBB77D9-2925-B749-9B09-7591EFEF7206}"/>
              </a:ext>
            </a:extLst>
          </p:cNvPr>
          <p:cNvSpPr/>
          <p:nvPr/>
        </p:nvSpPr>
        <p:spPr>
          <a:xfrm>
            <a:off x="6128624" y="2645536"/>
            <a:ext cx="835979" cy="39061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6</a:t>
            </a:r>
          </a:p>
        </p:txBody>
      </p:sp>
      <p:sp>
        <p:nvSpPr>
          <p:cNvPr id="21" name="Rectangle 20">
            <a:extLst>
              <a:ext uri="{FF2B5EF4-FFF2-40B4-BE49-F238E27FC236}">
                <a16:creationId xmlns:a16="http://schemas.microsoft.com/office/drawing/2014/main" id="{7AE2B2B3-0850-4E4E-83DD-B65AFC1F82A7}"/>
              </a:ext>
            </a:extLst>
          </p:cNvPr>
          <p:cNvSpPr/>
          <p:nvPr/>
        </p:nvSpPr>
        <p:spPr>
          <a:xfrm>
            <a:off x="6964604" y="2645537"/>
            <a:ext cx="692464" cy="39061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7</a:t>
            </a:r>
          </a:p>
        </p:txBody>
      </p:sp>
      <p:sp>
        <p:nvSpPr>
          <p:cNvPr id="22" name="Rectangle 21">
            <a:extLst>
              <a:ext uri="{FF2B5EF4-FFF2-40B4-BE49-F238E27FC236}">
                <a16:creationId xmlns:a16="http://schemas.microsoft.com/office/drawing/2014/main" id="{34474213-C9F9-D34D-9D58-C50B3B1DE2F9}"/>
              </a:ext>
            </a:extLst>
          </p:cNvPr>
          <p:cNvSpPr/>
          <p:nvPr/>
        </p:nvSpPr>
        <p:spPr>
          <a:xfrm>
            <a:off x="7657068" y="2645537"/>
            <a:ext cx="426128" cy="39061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8</a:t>
            </a:r>
          </a:p>
        </p:txBody>
      </p:sp>
      <p:sp>
        <p:nvSpPr>
          <p:cNvPr id="23" name="Rectangle 22">
            <a:extLst>
              <a:ext uri="{FF2B5EF4-FFF2-40B4-BE49-F238E27FC236}">
                <a16:creationId xmlns:a16="http://schemas.microsoft.com/office/drawing/2014/main" id="{60322A25-287E-814A-932E-128DF92907E0}"/>
              </a:ext>
            </a:extLst>
          </p:cNvPr>
          <p:cNvSpPr/>
          <p:nvPr/>
        </p:nvSpPr>
        <p:spPr>
          <a:xfrm>
            <a:off x="5553796" y="2024103"/>
            <a:ext cx="426128" cy="390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9</a:t>
            </a:r>
          </a:p>
        </p:txBody>
      </p:sp>
      <p:sp>
        <p:nvSpPr>
          <p:cNvPr id="24" name="Rectangle 23">
            <a:extLst>
              <a:ext uri="{FF2B5EF4-FFF2-40B4-BE49-F238E27FC236}">
                <a16:creationId xmlns:a16="http://schemas.microsoft.com/office/drawing/2014/main" id="{825CFBFE-4480-2146-A19F-F7A02D5A5EA8}"/>
              </a:ext>
            </a:extLst>
          </p:cNvPr>
          <p:cNvSpPr/>
          <p:nvPr/>
        </p:nvSpPr>
        <p:spPr>
          <a:xfrm>
            <a:off x="6104212" y="2024103"/>
            <a:ext cx="426128" cy="390617"/>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10</a:t>
            </a:r>
          </a:p>
        </p:txBody>
      </p:sp>
      <p:sp>
        <p:nvSpPr>
          <p:cNvPr id="25" name="Rectangle 24">
            <a:extLst>
              <a:ext uri="{FF2B5EF4-FFF2-40B4-BE49-F238E27FC236}">
                <a16:creationId xmlns:a16="http://schemas.microsoft.com/office/drawing/2014/main" id="{9F76C890-941C-BC41-8D12-258F1C2623A7}"/>
              </a:ext>
            </a:extLst>
          </p:cNvPr>
          <p:cNvSpPr/>
          <p:nvPr/>
        </p:nvSpPr>
        <p:spPr>
          <a:xfrm>
            <a:off x="6656107" y="2024103"/>
            <a:ext cx="426128" cy="39061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11</a:t>
            </a:r>
          </a:p>
        </p:txBody>
      </p:sp>
      <p:sp>
        <p:nvSpPr>
          <p:cNvPr id="26" name="Rectangle 25">
            <a:extLst>
              <a:ext uri="{FF2B5EF4-FFF2-40B4-BE49-F238E27FC236}">
                <a16:creationId xmlns:a16="http://schemas.microsoft.com/office/drawing/2014/main" id="{0E4C4DD5-8845-D244-B5A0-21999D58F1DB}"/>
              </a:ext>
            </a:extLst>
          </p:cNvPr>
          <p:cNvSpPr/>
          <p:nvPr/>
        </p:nvSpPr>
        <p:spPr>
          <a:xfrm>
            <a:off x="7206523" y="2024103"/>
            <a:ext cx="426128" cy="390617"/>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12</a:t>
            </a:r>
          </a:p>
        </p:txBody>
      </p:sp>
      <p:sp>
        <p:nvSpPr>
          <p:cNvPr id="28" name="Rectangle 27">
            <a:extLst>
              <a:ext uri="{FF2B5EF4-FFF2-40B4-BE49-F238E27FC236}">
                <a16:creationId xmlns:a16="http://schemas.microsoft.com/office/drawing/2014/main" id="{6CA98FF1-76F5-764E-A06B-646DE9C4E6F6}"/>
              </a:ext>
            </a:extLst>
          </p:cNvPr>
          <p:cNvSpPr/>
          <p:nvPr/>
        </p:nvSpPr>
        <p:spPr>
          <a:xfrm>
            <a:off x="1802241" y="3255665"/>
            <a:ext cx="1088254" cy="3906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29" name="Rectangle 28">
            <a:extLst>
              <a:ext uri="{FF2B5EF4-FFF2-40B4-BE49-F238E27FC236}">
                <a16:creationId xmlns:a16="http://schemas.microsoft.com/office/drawing/2014/main" id="{B3349B56-808F-6749-83A0-3A9365F657E6}"/>
              </a:ext>
            </a:extLst>
          </p:cNvPr>
          <p:cNvSpPr/>
          <p:nvPr/>
        </p:nvSpPr>
        <p:spPr>
          <a:xfrm>
            <a:off x="2890494" y="3255663"/>
            <a:ext cx="1159275" cy="39061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30" name="Rectangle 29">
            <a:extLst>
              <a:ext uri="{FF2B5EF4-FFF2-40B4-BE49-F238E27FC236}">
                <a16:creationId xmlns:a16="http://schemas.microsoft.com/office/drawing/2014/main" id="{7FBD7650-E377-4E49-BD14-D5B6B6D6B488}"/>
              </a:ext>
            </a:extLst>
          </p:cNvPr>
          <p:cNvSpPr/>
          <p:nvPr/>
        </p:nvSpPr>
        <p:spPr>
          <a:xfrm>
            <a:off x="4052730" y="3255662"/>
            <a:ext cx="1273948" cy="39061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31" name="Rectangle 30">
            <a:extLst>
              <a:ext uri="{FF2B5EF4-FFF2-40B4-BE49-F238E27FC236}">
                <a16:creationId xmlns:a16="http://schemas.microsoft.com/office/drawing/2014/main" id="{A2AF3D45-E97A-E84D-A87D-6F86EE686C62}"/>
              </a:ext>
            </a:extLst>
          </p:cNvPr>
          <p:cNvSpPr/>
          <p:nvPr/>
        </p:nvSpPr>
        <p:spPr>
          <a:xfrm>
            <a:off x="5326678" y="3255662"/>
            <a:ext cx="1114146" cy="39061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4</a:t>
            </a:r>
          </a:p>
        </p:txBody>
      </p:sp>
      <p:sp>
        <p:nvSpPr>
          <p:cNvPr id="32" name="Rectangle 31">
            <a:extLst>
              <a:ext uri="{FF2B5EF4-FFF2-40B4-BE49-F238E27FC236}">
                <a16:creationId xmlns:a16="http://schemas.microsoft.com/office/drawing/2014/main" id="{ADC5F9B6-B801-194A-AD5E-7F492544B363}"/>
              </a:ext>
            </a:extLst>
          </p:cNvPr>
          <p:cNvSpPr/>
          <p:nvPr/>
        </p:nvSpPr>
        <p:spPr>
          <a:xfrm>
            <a:off x="6440823" y="3255661"/>
            <a:ext cx="821189" cy="39061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5</a:t>
            </a:r>
          </a:p>
        </p:txBody>
      </p:sp>
      <p:sp>
        <p:nvSpPr>
          <p:cNvPr id="33" name="Rectangle 32">
            <a:extLst>
              <a:ext uri="{FF2B5EF4-FFF2-40B4-BE49-F238E27FC236}">
                <a16:creationId xmlns:a16="http://schemas.microsoft.com/office/drawing/2014/main" id="{C43802E6-DCB3-D54C-8A5F-02C512440388}"/>
              </a:ext>
            </a:extLst>
          </p:cNvPr>
          <p:cNvSpPr/>
          <p:nvPr/>
        </p:nvSpPr>
        <p:spPr>
          <a:xfrm>
            <a:off x="7262012" y="3255660"/>
            <a:ext cx="821183" cy="39061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6</a:t>
            </a:r>
          </a:p>
        </p:txBody>
      </p:sp>
      <p:sp>
        <p:nvSpPr>
          <p:cNvPr id="36" name="Rectangle 35">
            <a:extLst>
              <a:ext uri="{FF2B5EF4-FFF2-40B4-BE49-F238E27FC236}">
                <a16:creationId xmlns:a16="http://schemas.microsoft.com/office/drawing/2014/main" id="{A4D3CB1A-87F5-5749-8A94-31C37DF6AD17}"/>
              </a:ext>
            </a:extLst>
          </p:cNvPr>
          <p:cNvSpPr/>
          <p:nvPr/>
        </p:nvSpPr>
        <p:spPr>
          <a:xfrm>
            <a:off x="2146248" y="3865783"/>
            <a:ext cx="946952" cy="3906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37" name="Rectangle 36">
            <a:extLst>
              <a:ext uri="{FF2B5EF4-FFF2-40B4-BE49-F238E27FC236}">
                <a16:creationId xmlns:a16="http://schemas.microsoft.com/office/drawing/2014/main" id="{CBB94AC1-85AA-5144-9557-1A18F46088A6}"/>
              </a:ext>
            </a:extLst>
          </p:cNvPr>
          <p:cNvSpPr/>
          <p:nvPr/>
        </p:nvSpPr>
        <p:spPr>
          <a:xfrm>
            <a:off x="3093199" y="3865784"/>
            <a:ext cx="1680101" cy="39061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38" name="Rectangle 37">
            <a:extLst>
              <a:ext uri="{FF2B5EF4-FFF2-40B4-BE49-F238E27FC236}">
                <a16:creationId xmlns:a16="http://schemas.microsoft.com/office/drawing/2014/main" id="{0D922377-2767-0C4D-A89D-9AA36160D236}"/>
              </a:ext>
            </a:extLst>
          </p:cNvPr>
          <p:cNvSpPr/>
          <p:nvPr/>
        </p:nvSpPr>
        <p:spPr>
          <a:xfrm>
            <a:off x="4773300" y="3865784"/>
            <a:ext cx="1330911" cy="39061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39" name="Rectangle 38">
            <a:extLst>
              <a:ext uri="{FF2B5EF4-FFF2-40B4-BE49-F238E27FC236}">
                <a16:creationId xmlns:a16="http://schemas.microsoft.com/office/drawing/2014/main" id="{8F87AC26-B988-8F4D-A442-A64CEAB715AB}"/>
              </a:ext>
            </a:extLst>
          </p:cNvPr>
          <p:cNvSpPr/>
          <p:nvPr/>
        </p:nvSpPr>
        <p:spPr>
          <a:xfrm>
            <a:off x="6118265" y="3865783"/>
            <a:ext cx="1580965" cy="39061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4</a:t>
            </a:r>
          </a:p>
        </p:txBody>
      </p:sp>
      <p:sp>
        <p:nvSpPr>
          <p:cNvPr id="40" name="Rectangle 39">
            <a:extLst>
              <a:ext uri="{FF2B5EF4-FFF2-40B4-BE49-F238E27FC236}">
                <a16:creationId xmlns:a16="http://schemas.microsoft.com/office/drawing/2014/main" id="{27F88EA3-0B01-6B4D-A769-05D5CE7108E5}"/>
              </a:ext>
            </a:extLst>
          </p:cNvPr>
          <p:cNvSpPr/>
          <p:nvPr/>
        </p:nvSpPr>
        <p:spPr>
          <a:xfrm>
            <a:off x="7699231" y="3865784"/>
            <a:ext cx="426128" cy="39061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5</a:t>
            </a:r>
          </a:p>
        </p:txBody>
      </p:sp>
      <p:sp>
        <p:nvSpPr>
          <p:cNvPr id="42" name="Rectangle 41">
            <a:extLst>
              <a:ext uri="{FF2B5EF4-FFF2-40B4-BE49-F238E27FC236}">
                <a16:creationId xmlns:a16="http://schemas.microsoft.com/office/drawing/2014/main" id="{5E87D2C3-8065-CB43-9867-DABDEFF08927}"/>
              </a:ext>
            </a:extLst>
          </p:cNvPr>
          <p:cNvSpPr/>
          <p:nvPr/>
        </p:nvSpPr>
        <p:spPr>
          <a:xfrm>
            <a:off x="3116132" y="4475909"/>
            <a:ext cx="1512165" cy="3906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43" name="Rectangle 42">
            <a:extLst>
              <a:ext uri="{FF2B5EF4-FFF2-40B4-BE49-F238E27FC236}">
                <a16:creationId xmlns:a16="http://schemas.microsoft.com/office/drawing/2014/main" id="{0CA0ABDE-B24B-8843-80C9-78AFC86C7359}"/>
              </a:ext>
            </a:extLst>
          </p:cNvPr>
          <p:cNvSpPr/>
          <p:nvPr/>
        </p:nvSpPr>
        <p:spPr>
          <a:xfrm>
            <a:off x="4628298" y="4477469"/>
            <a:ext cx="2144698" cy="39061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44" name="Rectangle 43">
            <a:extLst>
              <a:ext uri="{FF2B5EF4-FFF2-40B4-BE49-F238E27FC236}">
                <a16:creationId xmlns:a16="http://schemas.microsoft.com/office/drawing/2014/main" id="{A5EA72A2-5290-3C4F-92FF-9E7EB29DC83B}"/>
              </a:ext>
            </a:extLst>
          </p:cNvPr>
          <p:cNvSpPr/>
          <p:nvPr/>
        </p:nvSpPr>
        <p:spPr>
          <a:xfrm>
            <a:off x="6772995" y="4475905"/>
            <a:ext cx="1352363" cy="39061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48" name="Rectangle 47">
            <a:extLst>
              <a:ext uri="{FF2B5EF4-FFF2-40B4-BE49-F238E27FC236}">
                <a16:creationId xmlns:a16="http://schemas.microsoft.com/office/drawing/2014/main" id="{FB592BD3-3126-044A-8D6D-29FFA1B660EB}"/>
              </a:ext>
            </a:extLst>
          </p:cNvPr>
          <p:cNvSpPr/>
          <p:nvPr/>
        </p:nvSpPr>
        <p:spPr>
          <a:xfrm>
            <a:off x="995855" y="2645536"/>
            <a:ext cx="525260" cy="39061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D8C843B4-9C9D-BD49-AAEB-AC221B04A8A9}"/>
              </a:ext>
            </a:extLst>
          </p:cNvPr>
          <p:cNvSpPr/>
          <p:nvPr/>
        </p:nvSpPr>
        <p:spPr>
          <a:xfrm>
            <a:off x="995855" y="3261794"/>
            <a:ext cx="806386" cy="39061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C0FC8E3B-23FC-5F4E-9EE9-05015B9BED27}"/>
              </a:ext>
            </a:extLst>
          </p:cNvPr>
          <p:cNvSpPr/>
          <p:nvPr/>
        </p:nvSpPr>
        <p:spPr>
          <a:xfrm>
            <a:off x="996591" y="3861766"/>
            <a:ext cx="1160016" cy="39061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47FA84A0-66F5-9E4F-AB98-BA11F0EA1C2B}"/>
              </a:ext>
            </a:extLst>
          </p:cNvPr>
          <p:cNvSpPr/>
          <p:nvPr/>
        </p:nvSpPr>
        <p:spPr>
          <a:xfrm>
            <a:off x="995855" y="4475904"/>
            <a:ext cx="2126938" cy="39061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B9797912-CD78-314E-837E-37B230A46C80}"/>
              </a:ext>
            </a:extLst>
          </p:cNvPr>
          <p:cNvSpPr txBox="1"/>
          <p:nvPr/>
        </p:nvSpPr>
        <p:spPr>
          <a:xfrm>
            <a:off x="7728502" y="2059587"/>
            <a:ext cx="300274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Scientific &amp; technical improvements</a:t>
            </a:r>
          </a:p>
        </p:txBody>
      </p:sp>
      <p:cxnSp>
        <p:nvCxnSpPr>
          <p:cNvPr id="55" name="Straight Arrow Connector 54">
            <a:extLst>
              <a:ext uri="{FF2B5EF4-FFF2-40B4-BE49-F238E27FC236}">
                <a16:creationId xmlns:a16="http://schemas.microsoft.com/office/drawing/2014/main" id="{31AF7013-5768-A741-A88A-433832A22F07}"/>
              </a:ext>
            </a:extLst>
          </p:cNvPr>
          <p:cNvCxnSpPr/>
          <p:nvPr/>
        </p:nvCxnSpPr>
        <p:spPr>
          <a:xfrm>
            <a:off x="8029927" y="2645536"/>
            <a:ext cx="42163" cy="2565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3209F993-93B5-764F-BBFB-2D9E03A8222A}"/>
              </a:ext>
            </a:extLst>
          </p:cNvPr>
          <p:cNvSpPr txBox="1"/>
          <p:nvPr/>
        </p:nvSpPr>
        <p:spPr>
          <a:xfrm>
            <a:off x="6440823" y="5268887"/>
            <a:ext cx="3313589"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Company managing 4 active versions at same time</a:t>
            </a:r>
          </a:p>
        </p:txBody>
      </p:sp>
      <p:sp>
        <p:nvSpPr>
          <p:cNvPr id="57" name="TextBox 56">
            <a:extLst>
              <a:ext uri="{FF2B5EF4-FFF2-40B4-BE49-F238E27FC236}">
                <a16:creationId xmlns:a16="http://schemas.microsoft.com/office/drawing/2014/main" id="{EB5133C0-31E0-F24C-9BC8-3C6235D29A48}"/>
              </a:ext>
            </a:extLst>
          </p:cNvPr>
          <p:cNvSpPr txBox="1"/>
          <p:nvPr/>
        </p:nvSpPr>
        <p:spPr>
          <a:xfrm>
            <a:off x="8219747" y="2692897"/>
            <a:ext cx="971484"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Country A</a:t>
            </a:r>
          </a:p>
        </p:txBody>
      </p:sp>
      <p:sp>
        <p:nvSpPr>
          <p:cNvPr id="58" name="TextBox 57">
            <a:extLst>
              <a:ext uri="{FF2B5EF4-FFF2-40B4-BE49-F238E27FC236}">
                <a16:creationId xmlns:a16="http://schemas.microsoft.com/office/drawing/2014/main" id="{469DE67A-0BF3-3B4A-9B4E-399679F99CD2}"/>
              </a:ext>
            </a:extLst>
          </p:cNvPr>
          <p:cNvSpPr txBox="1"/>
          <p:nvPr/>
        </p:nvSpPr>
        <p:spPr>
          <a:xfrm>
            <a:off x="8219747" y="3289205"/>
            <a:ext cx="981359"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Country B</a:t>
            </a:r>
          </a:p>
        </p:txBody>
      </p:sp>
      <p:sp>
        <p:nvSpPr>
          <p:cNvPr id="59" name="TextBox 58">
            <a:extLst>
              <a:ext uri="{FF2B5EF4-FFF2-40B4-BE49-F238E27FC236}">
                <a16:creationId xmlns:a16="http://schemas.microsoft.com/office/drawing/2014/main" id="{A43A9E32-9D74-5443-82B1-03ABA94E3EF5}"/>
              </a:ext>
            </a:extLst>
          </p:cNvPr>
          <p:cNvSpPr txBox="1"/>
          <p:nvPr/>
        </p:nvSpPr>
        <p:spPr>
          <a:xfrm>
            <a:off x="8221968" y="3921015"/>
            <a:ext cx="99097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Country C</a:t>
            </a:r>
          </a:p>
        </p:txBody>
      </p:sp>
      <p:sp>
        <p:nvSpPr>
          <p:cNvPr id="60" name="TextBox 59">
            <a:extLst>
              <a:ext uri="{FF2B5EF4-FFF2-40B4-BE49-F238E27FC236}">
                <a16:creationId xmlns:a16="http://schemas.microsoft.com/office/drawing/2014/main" id="{10808737-873E-F14D-986F-C0BC7FB5068A}"/>
              </a:ext>
            </a:extLst>
          </p:cNvPr>
          <p:cNvSpPr txBox="1"/>
          <p:nvPr/>
        </p:nvSpPr>
        <p:spPr>
          <a:xfrm>
            <a:off x="8219747" y="4518912"/>
            <a:ext cx="99097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Country D</a:t>
            </a:r>
          </a:p>
        </p:txBody>
      </p:sp>
      <p:sp>
        <p:nvSpPr>
          <p:cNvPr id="61" name="TextBox 60">
            <a:extLst>
              <a:ext uri="{FF2B5EF4-FFF2-40B4-BE49-F238E27FC236}">
                <a16:creationId xmlns:a16="http://schemas.microsoft.com/office/drawing/2014/main" id="{59D9E22D-88D4-4F4D-96C1-828E9EA6EE1A}"/>
              </a:ext>
            </a:extLst>
          </p:cNvPr>
          <p:cNvSpPr txBox="1"/>
          <p:nvPr/>
        </p:nvSpPr>
        <p:spPr>
          <a:xfrm>
            <a:off x="1092698" y="1100687"/>
            <a:ext cx="6716695"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Note: pharma companies with drug products approved ‘worldwide’ have thousands of prior approval PACs each year</a:t>
            </a:r>
          </a:p>
        </p:txBody>
      </p:sp>
      <p:sp>
        <p:nvSpPr>
          <p:cNvPr id="52" name="TextBox 51">
            <a:extLst>
              <a:ext uri="{FF2B5EF4-FFF2-40B4-BE49-F238E27FC236}">
                <a16:creationId xmlns:a16="http://schemas.microsoft.com/office/drawing/2014/main" id="{620307F5-7F1C-7642-A899-3DDA05CB849D}"/>
              </a:ext>
            </a:extLst>
          </p:cNvPr>
          <p:cNvSpPr txBox="1"/>
          <p:nvPr/>
        </p:nvSpPr>
        <p:spPr>
          <a:xfrm>
            <a:off x="9720379" y="3227240"/>
            <a:ext cx="2203724" cy="1384995"/>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Each country Health Authority doing their own scientific evaluation of the same PAC independent of each other</a:t>
            </a:r>
          </a:p>
        </p:txBody>
      </p:sp>
      <p:sp>
        <p:nvSpPr>
          <p:cNvPr id="54" name="TextBox 53">
            <a:extLst>
              <a:ext uri="{FF2B5EF4-FFF2-40B4-BE49-F238E27FC236}">
                <a16:creationId xmlns:a16="http://schemas.microsoft.com/office/drawing/2014/main" id="{311AF506-F6B2-E84D-9FED-ED2F2F2174F1}"/>
              </a:ext>
            </a:extLst>
          </p:cNvPr>
          <p:cNvSpPr txBox="1"/>
          <p:nvPr/>
        </p:nvSpPr>
        <p:spPr>
          <a:xfrm rot="1829928">
            <a:off x="9471981" y="783803"/>
            <a:ext cx="2328910" cy="707886"/>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Greatly simplified example</a:t>
            </a:r>
          </a:p>
        </p:txBody>
      </p:sp>
    </p:spTree>
    <p:extLst>
      <p:ext uri="{BB962C8B-B14F-4D97-AF65-F5344CB8AC3E}">
        <p14:creationId xmlns:p14="http://schemas.microsoft.com/office/powerpoint/2010/main" val="2007014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AD2E01-D112-F64A-BC32-08CCA90469CB}"/>
              </a:ext>
            </a:extLst>
          </p:cNvPr>
          <p:cNvSpPr>
            <a:spLocks noGrp="1"/>
          </p:cNvSpPr>
          <p:nvPr>
            <p:ph type="title"/>
          </p:nvPr>
        </p:nvSpPr>
        <p:spPr>
          <a:xfrm>
            <a:off x="839788" y="217896"/>
            <a:ext cx="10515600" cy="1325563"/>
          </a:xfrm>
        </p:spPr>
        <p:txBody>
          <a:bodyPr>
            <a:normAutofit/>
          </a:bodyPr>
          <a:lstStyle/>
          <a:p>
            <a:r>
              <a:rPr lang="en-US" sz="3200" b="1" dirty="0">
                <a:solidFill>
                  <a:srgbClr val="004165"/>
                </a:solidFill>
              </a:rPr>
              <a:t>The Global Regulatory Complexity</a:t>
            </a:r>
          </a:p>
        </p:txBody>
      </p:sp>
      <p:sp>
        <p:nvSpPr>
          <p:cNvPr id="5" name="Text Placeholder 4">
            <a:extLst>
              <a:ext uri="{FF2B5EF4-FFF2-40B4-BE49-F238E27FC236}">
                <a16:creationId xmlns:a16="http://schemas.microsoft.com/office/drawing/2014/main" id="{DBBEC29C-CF44-AF40-B918-36E2C1C24789}"/>
              </a:ext>
            </a:extLst>
          </p:cNvPr>
          <p:cNvSpPr>
            <a:spLocks noGrp="1"/>
          </p:cNvSpPr>
          <p:nvPr>
            <p:ph type="body" idx="1"/>
          </p:nvPr>
        </p:nvSpPr>
        <p:spPr>
          <a:xfrm>
            <a:off x="839789" y="1146775"/>
            <a:ext cx="5157787" cy="823912"/>
          </a:xfrm>
        </p:spPr>
        <p:txBody>
          <a:bodyPr/>
          <a:lstStyle/>
          <a:p>
            <a:r>
              <a:rPr lang="en-US" dirty="0"/>
              <a:t>What does the system do?</a:t>
            </a:r>
          </a:p>
        </p:txBody>
      </p:sp>
      <p:sp>
        <p:nvSpPr>
          <p:cNvPr id="6" name="Content Placeholder 5">
            <a:extLst>
              <a:ext uri="{FF2B5EF4-FFF2-40B4-BE49-F238E27FC236}">
                <a16:creationId xmlns:a16="http://schemas.microsoft.com/office/drawing/2014/main" id="{A9193612-ABE2-5B43-9A05-4C1386A5CC5F}"/>
              </a:ext>
            </a:extLst>
          </p:cNvPr>
          <p:cNvSpPr>
            <a:spLocks noGrp="1"/>
          </p:cNvSpPr>
          <p:nvPr>
            <p:ph sz="half" idx="2"/>
          </p:nvPr>
        </p:nvSpPr>
        <p:spPr>
          <a:xfrm>
            <a:off x="839789" y="1970692"/>
            <a:ext cx="5157787" cy="3684588"/>
          </a:xfrm>
        </p:spPr>
        <p:txBody>
          <a:bodyPr/>
          <a:lstStyle/>
          <a:p>
            <a:r>
              <a:rPr lang="en-US" sz="1800" dirty="0"/>
              <a:t>Disincentivizes and slows down continual improvement &amp; innovation</a:t>
            </a:r>
          </a:p>
          <a:p>
            <a:r>
              <a:rPr lang="en-US" sz="1800" dirty="0"/>
              <a:t>Can cause supply disruptions (drug shortage)</a:t>
            </a:r>
          </a:p>
          <a:p>
            <a:r>
              <a:rPr lang="en-US" sz="1800" dirty="0"/>
              <a:t>Can cause GMP non-compliance</a:t>
            </a:r>
          </a:p>
          <a:p>
            <a:r>
              <a:rPr lang="en-US" sz="1800" dirty="0"/>
              <a:t>Manage the scientific evaluation of the PACs at a national/regional level independent from other countries</a:t>
            </a:r>
          </a:p>
          <a:p>
            <a:r>
              <a:rPr lang="en-US" sz="1800" dirty="0"/>
              <a:t>Taking years for full ‘global’ approval of each PAC</a:t>
            </a:r>
          </a:p>
        </p:txBody>
      </p:sp>
      <p:sp>
        <p:nvSpPr>
          <p:cNvPr id="7" name="Text Placeholder 6">
            <a:extLst>
              <a:ext uri="{FF2B5EF4-FFF2-40B4-BE49-F238E27FC236}">
                <a16:creationId xmlns:a16="http://schemas.microsoft.com/office/drawing/2014/main" id="{F6261C68-1677-3E44-8954-EF1C3BEA9DEC}"/>
              </a:ext>
            </a:extLst>
          </p:cNvPr>
          <p:cNvSpPr>
            <a:spLocks noGrp="1"/>
          </p:cNvSpPr>
          <p:nvPr>
            <p:ph type="body" sz="quarter" idx="3"/>
          </p:nvPr>
        </p:nvSpPr>
        <p:spPr>
          <a:xfrm>
            <a:off x="6172200" y="1146775"/>
            <a:ext cx="5529019" cy="823912"/>
          </a:xfrm>
        </p:spPr>
        <p:txBody>
          <a:bodyPr/>
          <a:lstStyle/>
          <a:p>
            <a:r>
              <a:rPr lang="en-US" dirty="0"/>
              <a:t>What should the system be doing?</a:t>
            </a:r>
          </a:p>
        </p:txBody>
      </p:sp>
      <p:sp>
        <p:nvSpPr>
          <p:cNvPr id="8" name="Content Placeholder 7">
            <a:extLst>
              <a:ext uri="{FF2B5EF4-FFF2-40B4-BE49-F238E27FC236}">
                <a16:creationId xmlns:a16="http://schemas.microsoft.com/office/drawing/2014/main" id="{75729158-84CA-A244-A104-FC34BC0DA252}"/>
              </a:ext>
            </a:extLst>
          </p:cNvPr>
          <p:cNvSpPr>
            <a:spLocks noGrp="1"/>
          </p:cNvSpPr>
          <p:nvPr>
            <p:ph sz="quarter" idx="4"/>
          </p:nvPr>
        </p:nvSpPr>
        <p:spPr>
          <a:xfrm>
            <a:off x="6172201" y="1970692"/>
            <a:ext cx="5183188" cy="3684588"/>
          </a:xfrm>
        </p:spPr>
        <p:txBody>
          <a:bodyPr>
            <a:normAutofit/>
          </a:bodyPr>
          <a:lstStyle/>
          <a:p>
            <a:r>
              <a:rPr lang="en-US" sz="1800" dirty="0"/>
              <a:t>Have main objective (for all stakeholders) of uninterrupted supply of quality medicines to patients </a:t>
            </a:r>
          </a:p>
          <a:p>
            <a:r>
              <a:rPr lang="en-US" sz="1800" dirty="0"/>
              <a:t>Facilitate timely implementation of new knowledge globally</a:t>
            </a:r>
          </a:p>
          <a:p>
            <a:r>
              <a:rPr lang="en-US" sz="1800" dirty="0"/>
              <a:t>Appreciate diseases are global; supply chains are too</a:t>
            </a:r>
          </a:p>
          <a:p>
            <a:r>
              <a:rPr lang="en-US" sz="1800" dirty="0"/>
              <a:t>Be science and risk-based regarding reporting level &amp; documentation requirements (in contrast to different from country to country)</a:t>
            </a:r>
          </a:p>
          <a:p>
            <a:r>
              <a:rPr lang="en-US" sz="1800" dirty="0"/>
              <a:t>Complete ‘global’ assessments in months</a:t>
            </a:r>
          </a:p>
        </p:txBody>
      </p:sp>
      <p:sp>
        <p:nvSpPr>
          <p:cNvPr id="11" name="TextBox 10">
            <a:extLst>
              <a:ext uri="{FF2B5EF4-FFF2-40B4-BE49-F238E27FC236}">
                <a16:creationId xmlns:a16="http://schemas.microsoft.com/office/drawing/2014/main" id="{4F4C7B1D-F48C-E84D-9EA2-BDFC145FBAAA}"/>
              </a:ext>
            </a:extLst>
          </p:cNvPr>
          <p:cNvSpPr txBox="1"/>
          <p:nvPr/>
        </p:nvSpPr>
        <p:spPr>
          <a:xfrm>
            <a:off x="2574524" y="5521797"/>
            <a:ext cx="698139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The problem has been known and discussed for two decades </a:t>
            </a:r>
          </a:p>
        </p:txBody>
      </p:sp>
    </p:spTree>
    <p:extLst>
      <p:ext uri="{BB962C8B-B14F-4D97-AF65-F5344CB8AC3E}">
        <p14:creationId xmlns:p14="http://schemas.microsoft.com/office/powerpoint/2010/main" val="323279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EBEDC-09C9-4C42-8918-05F1E1AC51F7}"/>
              </a:ext>
            </a:extLst>
          </p:cNvPr>
          <p:cNvSpPr>
            <a:spLocks noGrp="1"/>
          </p:cNvSpPr>
          <p:nvPr>
            <p:ph type="title"/>
          </p:nvPr>
        </p:nvSpPr>
        <p:spPr>
          <a:xfrm>
            <a:off x="838199" y="114607"/>
            <a:ext cx="10987007" cy="1325563"/>
          </a:xfrm>
        </p:spPr>
        <p:txBody>
          <a:bodyPr>
            <a:normAutofit/>
          </a:bodyPr>
          <a:lstStyle/>
          <a:p>
            <a:r>
              <a:rPr lang="en-US" sz="3200" b="1" dirty="0">
                <a:solidFill>
                  <a:srgbClr val="004165"/>
                </a:solidFill>
              </a:rPr>
              <a:t>Efficient, Agile, Flexible, Risk Management, Science</a:t>
            </a:r>
          </a:p>
        </p:txBody>
      </p:sp>
      <p:sp>
        <p:nvSpPr>
          <p:cNvPr id="4" name="Striped Right Arrow 3">
            <a:extLst>
              <a:ext uri="{FF2B5EF4-FFF2-40B4-BE49-F238E27FC236}">
                <a16:creationId xmlns:a16="http://schemas.microsoft.com/office/drawing/2014/main" id="{02A7EF30-9DF7-BE46-B79E-9CFD10C0EA1E}"/>
              </a:ext>
            </a:extLst>
          </p:cNvPr>
          <p:cNvSpPr/>
          <p:nvPr/>
        </p:nvSpPr>
        <p:spPr>
          <a:xfrm>
            <a:off x="838201" y="3129141"/>
            <a:ext cx="9683338" cy="46313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8C64137-4D7D-3140-B47E-4DE019258369}"/>
              </a:ext>
            </a:extLst>
          </p:cNvPr>
          <p:cNvSpPr txBox="1"/>
          <p:nvPr/>
        </p:nvSpPr>
        <p:spPr>
          <a:xfrm>
            <a:off x="172312" y="1490008"/>
            <a:ext cx="4953870" cy="1323439"/>
          </a:xfrm>
          <a:prstGeom prst="rect">
            <a:avLst/>
          </a:prstGeom>
          <a:noFill/>
        </p:spPr>
        <p:txBody>
          <a:bodyPr wrap="square" rtlCol="0">
            <a:spAutoFit/>
          </a:bodyPr>
          <a:lstStyle/>
          <a:p>
            <a:pPr lvl="0" algn="ctr"/>
            <a:r>
              <a:rPr lang="en-US" sz="2000" i="1" dirty="0">
                <a:latin typeface="Arial" panose="020B0604020202020204" pitchFamily="34" charset="0"/>
                <a:cs typeface="Arial" panose="020B0604020202020204" pitchFamily="34" charset="0"/>
              </a:rPr>
              <a:t>“A maximally </a:t>
            </a:r>
            <a:r>
              <a:rPr lang="en-US" sz="2000" b="1" i="1" dirty="0">
                <a:latin typeface="Arial" panose="020B0604020202020204" pitchFamily="34" charset="0"/>
                <a:cs typeface="Arial" panose="020B0604020202020204" pitchFamily="34" charset="0"/>
              </a:rPr>
              <a:t>efficient</a:t>
            </a:r>
            <a:r>
              <a:rPr lang="en-US" sz="2000" i="1" dirty="0">
                <a:latin typeface="Arial" panose="020B0604020202020204" pitchFamily="34" charset="0"/>
                <a:cs typeface="Arial" panose="020B0604020202020204" pitchFamily="34" charset="0"/>
              </a:rPr>
              <a:t>, </a:t>
            </a:r>
            <a:r>
              <a:rPr lang="en-US" sz="2000" b="1" i="1" dirty="0">
                <a:latin typeface="Arial" panose="020B0604020202020204" pitchFamily="34" charset="0"/>
                <a:cs typeface="Arial" panose="020B0604020202020204" pitchFamily="34" charset="0"/>
              </a:rPr>
              <a:t>agile</a:t>
            </a:r>
            <a:r>
              <a:rPr lang="en-US" sz="2000" i="1" dirty="0">
                <a:latin typeface="Arial" panose="020B0604020202020204" pitchFamily="34" charset="0"/>
                <a:cs typeface="Arial" panose="020B0604020202020204" pitchFamily="34" charset="0"/>
              </a:rPr>
              <a:t>, </a:t>
            </a:r>
            <a:r>
              <a:rPr lang="en-US" sz="2000" b="1" i="1" dirty="0">
                <a:latin typeface="Arial" panose="020B0604020202020204" pitchFamily="34" charset="0"/>
                <a:cs typeface="Arial" panose="020B0604020202020204" pitchFamily="34" charset="0"/>
              </a:rPr>
              <a:t>flexible</a:t>
            </a:r>
            <a:r>
              <a:rPr lang="en-US" sz="2000" i="1" dirty="0">
                <a:latin typeface="Arial" panose="020B0604020202020204" pitchFamily="34" charset="0"/>
                <a:cs typeface="Arial" panose="020B0604020202020204" pitchFamily="34" charset="0"/>
              </a:rPr>
              <a:t> Pharmaceutical manufacturing sector that </a:t>
            </a:r>
            <a:r>
              <a:rPr lang="en-US" sz="2000" b="1" i="1" dirty="0">
                <a:latin typeface="Arial" panose="020B0604020202020204" pitchFamily="34" charset="0"/>
                <a:cs typeface="Arial" panose="020B0604020202020204" pitchFamily="34" charset="0"/>
              </a:rPr>
              <a:t>reliably</a:t>
            </a:r>
            <a:r>
              <a:rPr lang="en-US" sz="2000" i="1" dirty="0">
                <a:latin typeface="Arial" panose="020B0604020202020204" pitchFamily="34" charset="0"/>
                <a:cs typeface="Arial" panose="020B0604020202020204" pitchFamily="34" charset="0"/>
              </a:rPr>
              <a:t> produces </a:t>
            </a:r>
            <a:r>
              <a:rPr lang="en-US" sz="2000" b="1" i="1" dirty="0">
                <a:latin typeface="Arial" panose="020B0604020202020204" pitchFamily="34" charset="0"/>
                <a:cs typeface="Arial" panose="020B0604020202020204" pitchFamily="34" charset="0"/>
              </a:rPr>
              <a:t>high quality </a:t>
            </a:r>
            <a:r>
              <a:rPr lang="en-US" sz="2000" i="1" dirty="0">
                <a:latin typeface="Arial" panose="020B0604020202020204" pitchFamily="34" charset="0"/>
                <a:cs typeface="Arial" panose="020B0604020202020204" pitchFamily="34" charset="0"/>
              </a:rPr>
              <a:t>drugs without extensive regulatory oversight.”</a:t>
            </a:r>
          </a:p>
        </p:txBody>
      </p:sp>
      <p:sp>
        <p:nvSpPr>
          <p:cNvPr id="6" name="TextBox 5">
            <a:extLst>
              <a:ext uri="{FF2B5EF4-FFF2-40B4-BE49-F238E27FC236}">
                <a16:creationId xmlns:a16="http://schemas.microsoft.com/office/drawing/2014/main" id="{D78E05AB-AD1F-F043-AF54-D775FDBE5865}"/>
              </a:ext>
            </a:extLst>
          </p:cNvPr>
          <p:cNvSpPr txBox="1"/>
          <p:nvPr/>
        </p:nvSpPr>
        <p:spPr>
          <a:xfrm>
            <a:off x="1864484" y="5367992"/>
            <a:ext cx="3156160" cy="800219"/>
          </a:xfrm>
          <a:prstGeom prst="rect">
            <a:avLst/>
          </a:prstGeom>
          <a:noFill/>
        </p:spPr>
        <p:txBody>
          <a:bodyPr wrap="square" rtlCol="0">
            <a:spAutoFit/>
          </a:bodyPr>
          <a:lstStyle/>
          <a:p>
            <a:pPr algn="ctr"/>
            <a:r>
              <a:rPr lang="de-CH" sz="1600" b="1" dirty="0">
                <a:solidFill>
                  <a:schemeClr val="accent1">
                    <a:lumMod val="75000"/>
                  </a:schemeClr>
                </a:solidFill>
                <a:latin typeface="Arial" panose="020B0604020202020204" pitchFamily="34" charset="0"/>
                <a:cs typeface="Arial" panose="020B0604020202020204" pitchFamily="34" charset="0"/>
              </a:rPr>
              <a:t>FDA 21</a:t>
            </a:r>
            <a:r>
              <a:rPr lang="de-CH" sz="1600" b="1" baseline="30000" dirty="0">
                <a:solidFill>
                  <a:schemeClr val="accent1">
                    <a:lumMod val="75000"/>
                  </a:schemeClr>
                </a:solidFill>
                <a:latin typeface="Arial" panose="020B0604020202020204" pitchFamily="34" charset="0"/>
                <a:cs typeface="Arial" panose="020B0604020202020204" pitchFamily="34" charset="0"/>
              </a:rPr>
              <a:t>st</a:t>
            </a:r>
            <a:r>
              <a:rPr lang="de-CH" sz="1600" b="1" dirty="0">
                <a:solidFill>
                  <a:schemeClr val="accent1">
                    <a:lumMod val="75000"/>
                  </a:schemeClr>
                </a:solidFill>
                <a:latin typeface="Arial" panose="020B0604020202020204" pitchFamily="34" charset="0"/>
                <a:cs typeface="Arial" panose="020B0604020202020204" pitchFamily="34" charset="0"/>
              </a:rPr>
              <a:t> Century Initiative</a:t>
            </a:r>
            <a:r>
              <a:rPr lang="de-CH" sz="1000" b="1" dirty="0">
                <a:solidFill>
                  <a:schemeClr val="accent1">
                    <a:lumMod val="75000"/>
                  </a:schemeClr>
                </a:solidFill>
                <a:latin typeface="Arial" panose="020B0604020202020204" pitchFamily="34" charset="0"/>
                <a:cs typeface="Arial" panose="020B0604020202020204" pitchFamily="34" charset="0"/>
              </a:rPr>
              <a:t>:</a:t>
            </a:r>
          </a:p>
          <a:p>
            <a:pPr algn="ctr"/>
            <a:r>
              <a:rPr lang="de-CH" sz="1000" dirty="0">
                <a:solidFill>
                  <a:schemeClr val="accent1">
                    <a:lumMod val="75000"/>
                  </a:schemeClr>
                </a:solidFill>
                <a:latin typeface="Arial" panose="020B0604020202020204" pitchFamily="34" charset="0"/>
                <a:cs typeface="Arial" panose="020B0604020202020204" pitchFamily="34" charset="0"/>
              </a:rPr>
              <a:t>a </a:t>
            </a:r>
            <a:r>
              <a:rPr lang="de-CH" sz="1000" b="1" dirty="0">
                <a:solidFill>
                  <a:schemeClr val="accent1">
                    <a:lumMod val="75000"/>
                  </a:schemeClr>
                </a:solidFill>
                <a:latin typeface="Arial" panose="020B0604020202020204" pitchFamily="34" charset="0"/>
                <a:cs typeface="Arial" panose="020B0604020202020204" pitchFamily="34" charset="0"/>
              </a:rPr>
              <a:t>science and risk-based approach </a:t>
            </a:r>
            <a:r>
              <a:rPr lang="de-CH" sz="1000" dirty="0">
                <a:solidFill>
                  <a:schemeClr val="accent1">
                    <a:lumMod val="75000"/>
                  </a:schemeClr>
                </a:solidFill>
                <a:latin typeface="Arial" panose="020B0604020202020204" pitchFamily="34" charset="0"/>
                <a:cs typeface="Arial" panose="020B0604020202020204" pitchFamily="34" charset="0"/>
              </a:rPr>
              <a:t>to product quality regulation incorporating an </a:t>
            </a:r>
            <a:r>
              <a:rPr lang="de-CH" sz="1000" b="1" dirty="0">
                <a:solidFill>
                  <a:schemeClr val="accent1">
                    <a:lumMod val="75000"/>
                  </a:schemeClr>
                </a:solidFill>
                <a:latin typeface="Arial" panose="020B0604020202020204" pitchFamily="34" charset="0"/>
                <a:cs typeface="Arial" panose="020B0604020202020204" pitchFamily="34" charset="0"/>
              </a:rPr>
              <a:t>integrated quality systems</a:t>
            </a:r>
            <a:r>
              <a:rPr lang="de-CH" sz="1000" dirty="0">
                <a:solidFill>
                  <a:schemeClr val="accent1">
                    <a:lumMod val="75000"/>
                  </a:schemeClr>
                </a:solidFill>
                <a:latin typeface="Arial" panose="020B0604020202020204" pitchFamily="34" charset="0"/>
                <a:cs typeface="Arial" panose="020B0604020202020204" pitchFamily="34" charset="0"/>
              </a:rPr>
              <a:t> approach</a:t>
            </a:r>
            <a:endParaRPr lang="en-US" sz="1000" dirty="0">
              <a:solidFill>
                <a:schemeClr val="accent1">
                  <a:lumMod val="75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566637D-D214-6C48-9119-F344929B0718}"/>
              </a:ext>
            </a:extLst>
          </p:cNvPr>
          <p:cNvSpPr txBox="1"/>
          <p:nvPr/>
        </p:nvSpPr>
        <p:spPr>
          <a:xfrm>
            <a:off x="393575" y="3651649"/>
            <a:ext cx="6097978" cy="1600438"/>
          </a:xfrm>
          <a:prstGeom prst="rect">
            <a:avLst/>
          </a:prstGeom>
          <a:noFill/>
        </p:spPr>
        <p:txBody>
          <a:bodyPr wrap="square">
            <a:spAutoFit/>
          </a:bodyPr>
          <a:lstStyle/>
          <a:p>
            <a:pPr algn="l"/>
            <a:r>
              <a:rPr lang="en-US" sz="1600" b="0" i="0" dirty="0">
                <a:solidFill>
                  <a:srgbClr val="333333"/>
                </a:solidFill>
                <a:effectLst/>
                <a:latin typeface="Arial" panose="020B0604020202020204" pitchFamily="34" charset="0"/>
                <a:cs typeface="Arial" panose="020B0604020202020204" pitchFamily="34" charset="0"/>
              </a:rPr>
              <a:t>The </a:t>
            </a:r>
            <a:r>
              <a:rPr lang="en-US" sz="1600" dirty="0">
                <a:solidFill>
                  <a:srgbClr val="333333"/>
                </a:solidFill>
                <a:latin typeface="Arial" panose="020B0604020202020204" pitchFamily="34" charset="0"/>
                <a:cs typeface="Arial" panose="020B0604020202020204" pitchFamily="34" charset="0"/>
              </a:rPr>
              <a:t>Initiative G</a:t>
            </a:r>
            <a:r>
              <a:rPr lang="en-US" sz="1600" b="0" i="0" dirty="0">
                <a:solidFill>
                  <a:srgbClr val="333333"/>
                </a:solidFill>
                <a:effectLst/>
                <a:latin typeface="Arial" panose="020B0604020202020204" pitchFamily="34" charset="0"/>
                <a:cs typeface="Arial" panose="020B0604020202020204" pitchFamily="34" charset="0"/>
              </a:rPr>
              <a:t>oals</a:t>
            </a:r>
            <a:r>
              <a:rPr lang="en-US" sz="1600" dirty="0">
                <a:solidFill>
                  <a:srgbClr val="333333"/>
                </a:solidFill>
                <a:latin typeface="Arial" panose="020B0604020202020204" pitchFamily="34" charset="0"/>
                <a:cs typeface="Arial" panose="020B0604020202020204" pitchFamily="34" charset="0"/>
              </a:rPr>
              <a:t> included:</a:t>
            </a:r>
            <a:endParaRPr lang="en-US" sz="1600" b="0" i="0" dirty="0">
              <a:solidFill>
                <a:srgbClr val="333333"/>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sz="1600" b="0" i="0" dirty="0">
                <a:solidFill>
                  <a:srgbClr val="333333"/>
                </a:solidFill>
                <a:effectLst/>
                <a:latin typeface="Arial" panose="020B0604020202020204" pitchFamily="34" charset="0"/>
                <a:cs typeface="Arial" panose="020B0604020202020204" pitchFamily="34" charset="0"/>
              </a:rPr>
              <a:t>Encourage the early adoption of new technological advances </a:t>
            </a:r>
          </a:p>
          <a:p>
            <a:pPr marL="285750" indent="-285750" algn="l">
              <a:buFont typeface="Arial" panose="020B0604020202020204" pitchFamily="34" charset="0"/>
              <a:buChar char="•"/>
            </a:pPr>
            <a:r>
              <a:rPr lang="en-US" sz="1600" b="0" i="0" dirty="0">
                <a:solidFill>
                  <a:srgbClr val="333333"/>
                </a:solidFill>
                <a:effectLst/>
                <a:latin typeface="Arial" panose="020B0604020202020204" pitchFamily="34" charset="0"/>
                <a:cs typeface="Arial" panose="020B0604020202020204" pitchFamily="34" charset="0"/>
              </a:rPr>
              <a:t>Facilitate industry application of modern quality management techniques</a:t>
            </a:r>
            <a:r>
              <a:rPr lang="en-US" sz="1600" dirty="0">
                <a:solidFill>
                  <a:srgbClr val="333333"/>
                </a:solidFill>
                <a:latin typeface="Arial" panose="020B0604020202020204" pitchFamily="34" charset="0"/>
                <a:cs typeface="Arial" panose="020B0604020202020204" pitchFamily="34" charset="0"/>
              </a:rPr>
              <a:t> (</a:t>
            </a:r>
            <a:r>
              <a:rPr lang="en-US" sz="1600" b="0" i="0" dirty="0">
                <a:solidFill>
                  <a:srgbClr val="333333"/>
                </a:solidFill>
                <a:effectLst/>
                <a:latin typeface="Arial" panose="020B0604020202020204" pitchFamily="34" charset="0"/>
                <a:cs typeface="Arial" panose="020B0604020202020204" pitchFamily="34" charset="0"/>
              </a:rPr>
              <a:t>quality systems) </a:t>
            </a:r>
          </a:p>
          <a:p>
            <a:pPr marL="285750" indent="-285750" algn="l">
              <a:buFont typeface="Arial" panose="020B0604020202020204" pitchFamily="34" charset="0"/>
              <a:buChar char="•"/>
            </a:pPr>
            <a:r>
              <a:rPr lang="en-US" sz="1600" b="0" i="0" dirty="0">
                <a:solidFill>
                  <a:srgbClr val="333333"/>
                </a:solidFill>
                <a:effectLst/>
                <a:latin typeface="Arial" panose="020B0604020202020204" pitchFamily="34" charset="0"/>
                <a:cs typeface="Arial" panose="020B0604020202020204" pitchFamily="34" charset="0"/>
              </a:rPr>
              <a:t>Encourage implementation of risk-based approaches that focus both industry and Agency attention on critical </a:t>
            </a:r>
            <a:r>
              <a:rPr lang="en-US" b="0" i="0" dirty="0">
                <a:solidFill>
                  <a:srgbClr val="333333"/>
                </a:solidFill>
                <a:effectLst/>
                <a:latin typeface="Arial" panose="020B0604020202020204" pitchFamily="34" charset="0"/>
                <a:cs typeface="Arial" panose="020B0604020202020204" pitchFamily="34" charset="0"/>
              </a:rPr>
              <a:t>areas</a:t>
            </a:r>
          </a:p>
        </p:txBody>
      </p:sp>
      <p:sp>
        <p:nvSpPr>
          <p:cNvPr id="9" name="Oval 8">
            <a:extLst>
              <a:ext uri="{FF2B5EF4-FFF2-40B4-BE49-F238E27FC236}">
                <a16:creationId xmlns:a16="http://schemas.microsoft.com/office/drawing/2014/main" id="{C5A835CB-9C77-9443-A7B6-84BB4063538E}"/>
              </a:ext>
            </a:extLst>
          </p:cNvPr>
          <p:cNvSpPr/>
          <p:nvPr/>
        </p:nvSpPr>
        <p:spPr>
          <a:xfrm>
            <a:off x="1599878" y="3040076"/>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2002</a:t>
            </a:r>
          </a:p>
        </p:txBody>
      </p:sp>
      <p:sp>
        <p:nvSpPr>
          <p:cNvPr id="10" name="Oval 9">
            <a:extLst>
              <a:ext uri="{FF2B5EF4-FFF2-40B4-BE49-F238E27FC236}">
                <a16:creationId xmlns:a16="http://schemas.microsoft.com/office/drawing/2014/main" id="{30D720E2-68BF-4346-BF25-FB55FCDDAAAB}"/>
              </a:ext>
            </a:extLst>
          </p:cNvPr>
          <p:cNvSpPr/>
          <p:nvPr/>
        </p:nvSpPr>
        <p:spPr>
          <a:xfrm>
            <a:off x="8471733" y="3010381"/>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2003</a:t>
            </a:r>
          </a:p>
        </p:txBody>
      </p:sp>
      <p:sp>
        <p:nvSpPr>
          <p:cNvPr id="12" name="TextBox 11">
            <a:extLst>
              <a:ext uri="{FF2B5EF4-FFF2-40B4-BE49-F238E27FC236}">
                <a16:creationId xmlns:a16="http://schemas.microsoft.com/office/drawing/2014/main" id="{0A56A87A-0EC2-A94F-8937-E7749A569150}"/>
              </a:ext>
            </a:extLst>
          </p:cNvPr>
          <p:cNvSpPr txBox="1"/>
          <p:nvPr/>
        </p:nvSpPr>
        <p:spPr>
          <a:xfrm>
            <a:off x="6272178" y="1490007"/>
            <a:ext cx="5430112" cy="1323439"/>
          </a:xfrm>
          <a:prstGeom prst="rect">
            <a:avLst/>
          </a:prstGeom>
          <a:noFill/>
        </p:spPr>
        <p:txBody>
          <a:bodyPr wrap="square">
            <a:spAutoFit/>
          </a:bodyPr>
          <a:lstStyle/>
          <a:p>
            <a:r>
              <a:rPr lang="en-US" sz="2000" b="0" i="1" dirty="0">
                <a:solidFill>
                  <a:srgbClr val="373A3C"/>
                </a:solidFill>
                <a:effectLst/>
                <a:latin typeface="Arial" panose="020B0604020202020204" pitchFamily="34" charset="0"/>
                <a:cs typeface="Arial" panose="020B0604020202020204" pitchFamily="34" charset="0"/>
              </a:rPr>
              <a:t>"Develop a harmonized pharmaceutical quality system applicable across the lifecycle of the product emphasizing an integrated approach to </a:t>
            </a:r>
            <a:r>
              <a:rPr lang="en-US" sz="2000" b="1" i="1" dirty="0">
                <a:solidFill>
                  <a:srgbClr val="373A3C"/>
                </a:solidFill>
                <a:effectLst/>
                <a:latin typeface="Arial" panose="020B0604020202020204" pitchFamily="34" charset="0"/>
                <a:cs typeface="Arial" panose="020B0604020202020204" pitchFamily="34" charset="0"/>
              </a:rPr>
              <a:t>quality risk management </a:t>
            </a:r>
            <a:r>
              <a:rPr lang="en-US" sz="2000" b="0" i="1" dirty="0">
                <a:solidFill>
                  <a:srgbClr val="373A3C"/>
                </a:solidFill>
                <a:effectLst/>
                <a:latin typeface="Arial" panose="020B0604020202020204" pitchFamily="34" charset="0"/>
                <a:cs typeface="Arial" panose="020B0604020202020204" pitchFamily="34" charset="0"/>
              </a:rPr>
              <a:t>and </a:t>
            </a:r>
            <a:r>
              <a:rPr lang="en-US" sz="2000" b="1" i="1" dirty="0">
                <a:solidFill>
                  <a:srgbClr val="373A3C"/>
                </a:solidFill>
                <a:effectLst/>
                <a:latin typeface="Arial" panose="020B0604020202020204" pitchFamily="34" charset="0"/>
                <a:cs typeface="Arial" panose="020B0604020202020204" pitchFamily="34" charset="0"/>
              </a:rPr>
              <a:t>science</a:t>
            </a:r>
            <a:r>
              <a:rPr lang="en-US" sz="2000" b="0" i="1" dirty="0">
                <a:solidFill>
                  <a:srgbClr val="373A3C"/>
                </a:solidFill>
                <a:effectLst/>
                <a:latin typeface="Arial" panose="020B0604020202020204" pitchFamily="34" charset="0"/>
                <a:cs typeface="Arial" panose="020B0604020202020204" pitchFamily="34" charset="0"/>
              </a:rPr>
              <a:t>" </a:t>
            </a:r>
            <a:endParaRPr lang="en-US" sz="2000" i="1" dirty="0">
              <a:latin typeface="Arial" panose="020B0604020202020204" pitchFamily="34" charset="0"/>
              <a:cs typeface="Arial" panose="020B0604020202020204" pitchFamily="34" charset="0"/>
            </a:endParaRPr>
          </a:p>
        </p:txBody>
      </p:sp>
      <p:pic>
        <p:nvPicPr>
          <p:cNvPr id="1026" name="Picture 2" descr="FDA Logo - MDIC">
            <a:extLst>
              <a:ext uri="{FF2B5EF4-FFF2-40B4-BE49-F238E27FC236}">
                <a16:creationId xmlns:a16="http://schemas.microsoft.com/office/drawing/2014/main" id="{4C988AC4-7DCC-6747-B4DC-C6A9E8B676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75" y="5311457"/>
            <a:ext cx="1296288" cy="72592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E86BCBF-424B-E246-A98B-C604DB063363}"/>
              </a:ext>
            </a:extLst>
          </p:cNvPr>
          <p:cNvSpPr txBox="1"/>
          <p:nvPr/>
        </p:nvSpPr>
        <p:spPr>
          <a:xfrm>
            <a:off x="7183465" y="3723745"/>
            <a:ext cx="4518825" cy="1354217"/>
          </a:xfrm>
          <a:prstGeom prst="rect">
            <a:avLst/>
          </a:prstGeom>
          <a:noFill/>
        </p:spPr>
        <p:txBody>
          <a:bodyPr wrap="square">
            <a:spAutoFit/>
          </a:bodyPr>
          <a:lstStyle/>
          <a:p>
            <a:pPr algn="l"/>
            <a:r>
              <a:rPr lang="en-US" sz="1600" dirty="0">
                <a:solidFill>
                  <a:srgbClr val="333333"/>
                </a:solidFill>
                <a:latin typeface="Arial" panose="020B0604020202020204" pitchFamily="34" charset="0"/>
                <a:cs typeface="Arial" panose="020B0604020202020204" pitchFamily="34" charset="0"/>
              </a:rPr>
              <a:t>Agreement to develop the guidelines:</a:t>
            </a:r>
            <a:endParaRPr lang="en-US" sz="1600" b="0" i="0" dirty="0">
              <a:solidFill>
                <a:srgbClr val="333333"/>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sz="1600" b="0" i="0" dirty="0">
                <a:solidFill>
                  <a:srgbClr val="333333"/>
                </a:solidFill>
                <a:effectLst/>
                <a:latin typeface="Arial" panose="020B0604020202020204" pitchFamily="34" charset="0"/>
                <a:cs typeface="Arial" panose="020B0604020202020204" pitchFamily="34" charset="0"/>
              </a:rPr>
              <a:t>ICH Q8 Drug Product Development</a:t>
            </a:r>
          </a:p>
          <a:p>
            <a:pPr marL="285750" indent="-285750" algn="l">
              <a:buFont typeface="Arial" panose="020B0604020202020204" pitchFamily="34" charset="0"/>
              <a:buChar char="•"/>
            </a:pPr>
            <a:r>
              <a:rPr lang="en-US" sz="1600" dirty="0">
                <a:solidFill>
                  <a:srgbClr val="333333"/>
                </a:solidFill>
                <a:latin typeface="Arial" panose="020B0604020202020204" pitchFamily="34" charset="0"/>
                <a:cs typeface="Arial" panose="020B0604020202020204" pitchFamily="34" charset="0"/>
              </a:rPr>
              <a:t>ICH Q9 Quality Risk Management</a:t>
            </a:r>
          </a:p>
          <a:p>
            <a:pPr marL="285750" indent="-285750" algn="l">
              <a:buFont typeface="Arial" panose="020B0604020202020204" pitchFamily="34" charset="0"/>
              <a:buChar char="•"/>
            </a:pPr>
            <a:r>
              <a:rPr lang="en-US" sz="1600" b="0" i="0" dirty="0">
                <a:solidFill>
                  <a:srgbClr val="333333"/>
                </a:solidFill>
                <a:effectLst/>
                <a:latin typeface="Arial" panose="020B0604020202020204" pitchFamily="34" charset="0"/>
                <a:cs typeface="Arial" panose="020B0604020202020204" pitchFamily="34" charset="0"/>
              </a:rPr>
              <a:t>ICH Q10 Pharmaceutical Quality System</a:t>
            </a:r>
          </a:p>
          <a:p>
            <a:pPr marL="285750" indent="-285750" algn="l">
              <a:buFont typeface="Arial" panose="020B0604020202020204" pitchFamily="34" charset="0"/>
              <a:buChar char="•"/>
            </a:pPr>
            <a:r>
              <a:rPr lang="en-US" sz="1600" dirty="0">
                <a:solidFill>
                  <a:srgbClr val="333333"/>
                </a:solidFill>
                <a:latin typeface="Arial" panose="020B0604020202020204" pitchFamily="34" charset="0"/>
                <a:cs typeface="Arial" panose="020B0604020202020204" pitchFamily="34" charset="0"/>
              </a:rPr>
              <a:t>ICH Q11 Drug Substance Development</a:t>
            </a:r>
            <a:endParaRPr lang="en-US" b="0" i="0" dirty="0">
              <a:solidFill>
                <a:srgbClr val="333333"/>
              </a:solidFill>
              <a:effectLst/>
              <a:latin typeface="Arial" panose="020B0604020202020204" pitchFamily="34" charset="0"/>
              <a:cs typeface="Arial" panose="020B0604020202020204" pitchFamily="34" charset="0"/>
            </a:endParaRPr>
          </a:p>
        </p:txBody>
      </p:sp>
      <p:pic>
        <p:nvPicPr>
          <p:cNvPr id="1028" name="Picture 4" descr="Ich Logo - LogoDix">
            <a:extLst>
              <a:ext uri="{FF2B5EF4-FFF2-40B4-BE49-F238E27FC236}">
                <a16:creationId xmlns:a16="http://schemas.microsoft.com/office/drawing/2014/main" id="{FFD324D7-3992-BA4C-B9DE-B18C96F0F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9568" y="5215886"/>
            <a:ext cx="1016903" cy="8458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6643A78-5BC9-F645-BBF6-08CDDCBB9666}"/>
              </a:ext>
            </a:extLst>
          </p:cNvPr>
          <p:cNvSpPr txBox="1"/>
          <p:nvPr/>
        </p:nvSpPr>
        <p:spPr>
          <a:xfrm>
            <a:off x="7077399" y="5311457"/>
            <a:ext cx="3156160" cy="492443"/>
          </a:xfrm>
          <a:prstGeom prst="rect">
            <a:avLst/>
          </a:prstGeom>
          <a:noFill/>
        </p:spPr>
        <p:txBody>
          <a:bodyPr wrap="square" rtlCol="0">
            <a:spAutoFit/>
          </a:bodyPr>
          <a:lstStyle/>
          <a:p>
            <a:pPr algn="ctr"/>
            <a:r>
              <a:rPr lang="de-CH" sz="1600" b="1" dirty="0">
                <a:solidFill>
                  <a:schemeClr val="accent1">
                    <a:lumMod val="75000"/>
                  </a:schemeClr>
                </a:solidFill>
                <a:latin typeface="Arial" panose="020B0604020202020204" pitchFamily="34" charset="0"/>
                <a:cs typeface="Arial" panose="020B0604020202020204" pitchFamily="34" charset="0"/>
              </a:rPr>
              <a:t>Quality New </a:t>
            </a:r>
            <a:r>
              <a:rPr lang="de-CH" sz="1600" b="1" dirty="0" err="1">
                <a:solidFill>
                  <a:schemeClr val="accent1">
                    <a:lumMod val="75000"/>
                  </a:schemeClr>
                </a:solidFill>
                <a:latin typeface="Arial" panose="020B0604020202020204" pitchFamily="34" charset="0"/>
                <a:cs typeface="Arial" panose="020B0604020202020204" pitchFamily="34" charset="0"/>
              </a:rPr>
              <a:t>Paradigm</a:t>
            </a:r>
            <a:endParaRPr lang="de-CH" sz="1000" b="1" dirty="0">
              <a:solidFill>
                <a:schemeClr val="accent1">
                  <a:lumMod val="75000"/>
                </a:schemeClr>
              </a:solidFill>
              <a:latin typeface="Arial" panose="020B0604020202020204" pitchFamily="34" charset="0"/>
              <a:cs typeface="Arial" panose="020B0604020202020204" pitchFamily="34" charset="0"/>
            </a:endParaRPr>
          </a:p>
          <a:p>
            <a:pPr algn="ctr"/>
            <a:endParaRPr lang="en-US" sz="1000" dirty="0">
              <a:solidFill>
                <a:schemeClr val="accent1">
                  <a:lumMod val="75000"/>
                </a:schemeClr>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13C66D8-B19B-F14C-85ED-5D497ECD1B39}"/>
              </a:ext>
            </a:extLst>
          </p:cNvPr>
          <p:cNvSpPr txBox="1"/>
          <p:nvPr/>
        </p:nvSpPr>
        <p:spPr>
          <a:xfrm>
            <a:off x="172312" y="114607"/>
            <a:ext cx="225388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 20-year journey so far…</a:t>
            </a:r>
          </a:p>
        </p:txBody>
      </p:sp>
    </p:spTree>
    <p:extLst>
      <p:ext uri="{BB962C8B-B14F-4D97-AF65-F5344CB8AC3E}">
        <p14:creationId xmlns:p14="http://schemas.microsoft.com/office/powerpoint/2010/main" val="1250659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7B4AB-53DC-564F-926F-581B04AC680C}"/>
              </a:ext>
            </a:extLst>
          </p:cNvPr>
          <p:cNvSpPr>
            <a:spLocks noGrp="1"/>
          </p:cNvSpPr>
          <p:nvPr>
            <p:ph type="title"/>
          </p:nvPr>
        </p:nvSpPr>
        <p:spPr>
          <a:xfrm>
            <a:off x="838200" y="114607"/>
            <a:ext cx="10515600" cy="1325563"/>
          </a:xfrm>
        </p:spPr>
        <p:txBody>
          <a:bodyPr>
            <a:normAutofit/>
          </a:bodyPr>
          <a:lstStyle/>
          <a:p>
            <a:r>
              <a:rPr lang="en-US" sz="3200" b="1" dirty="0">
                <a:solidFill>
                  <a:srgbClr val="004165"/>
                </a:solidFill>
              </a:rPr>
              <a:t>Developing the ICH Q8-11 Guidelines</a:t>
            </a:r>
          </a:p>
        </p:txBody>
      </p:sp>
      <p:sp>
        <p:nvSpPr>
          <p:cNvPr id="4" name="Striped Right Arrow 3">
            <a:extLst>
              <a:ext uri="{FF2B5EF4-FFF2-40B4-BE49-F238E27FC236}">
                <a16:creationId xmlns:a16="http://schemas.microsoft.com/office/drawing/2014/main" id="{65EBFD20-9C0E-2545-B70C-A75A2A1F93BF}"/>
              </a:ext>
            </a:extLst>
          </p:cNvPr>
          <p:cNvSpPr/>
          <p:nvPr/>
        </p:nvSpPr>
        <p:spPr>
          <a:xfrm>
            <a:off x="312592" y="4018487"/>
            <a:ext cx="11775023" cy="46313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4D4ABF6-FEC7-CD47-A161-F36F4701D334}"/>
              </a:ext>
            </a:extLst>
          </p:cNvPr>
          <p:cNvSpPr/>
          <p:nvPr/>
        </p:nvSpPr>
        <p:spPr>
          <a:xfrm>
            <a:off x="860844" y="3929422"/>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2003</a:t>
            </a:r>
          </a:p>
        </p:txBody>
      </p:sp>
      <p:sp>
        <p:nvSpPr>
          <p:cNvPr id="8" name="Oval 7">
            <a:extLst>
              <a:ext uri="{FF2B5EF4-FFF2-40B4-BE49-F238E27FC236}">
                <a16:creationId xmlns:a16="http://schemas.microsoft.com/office/drawing/2014/main" id="{82F8185E-EFC1-3F4B-848A-2904E261F7A0}"/>
              </a:ext>
            </a:extLst>
          </p:cNvPr>
          <p:cNvSpPr/>
          <p:nvPr/>
        </p:nvSpPr>
        <p:spPr>
          <a:xfrm>
            <a:off x="2916750" y="3929422"/>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2005</a:t>
            </a:r>
          </a:p>
        </p:txBody>
      </p:sp>
      <p:sp>
        <p:nvSpPr>
          <p:cNvPr id="11" name="Oval 10">
            <a:extLst>
              <a:ext uri="{FF2B5EF4-FFF2-40B4-BE49-F238E27FC236}">
                <a16:creationId xmlns:a16="http://schemas.microsoft.com/office/drawing/2014/main" id="{70F6ECE9-94C5-9B42-9458-271E840090FA}"/>
              </a:ext>
            </a:extLst>
          </p:cNvPr>
          <p:cNvSpPr/>
          <p:nvPr/>
        </p:nvSpPr>
        <p:spPr>
          <a:xfrm>
            <a:off x="5997559" y="3929422"/>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2008</a:t>
            </a:r>
          </a:p>
        </p:txBody>
      </p:sp>
      <p:sp>
        <p:nvSpPr>
          <p:cNvPr id="12" name="Oval 11">
            <a:extLst>
              <a:ext uri="{FF2B5EF4-FFF2-40B4-BE49-F238E27FC236}">
                <a16:creationId xmlns:a16="http://schemas.microsoft.com/office/drawing/2014/main" id="{3945D39F-39B3-1E40-8950-E49346CC9370}"/>
              </a:ext>
            </a:extLst>
          </p:cNvPr>
          <p:cNvSpPr/>
          <p:nvPr/>
        </p:nvSpPr>
        <p:spPr>
          <a:xfrm>
            <a:off x="7028562" y="3929422"/>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2009</a:t>
            </a:r>
          </a:p>
        </p:txBody>
      </p:sp>
      <p:sp>
        <p:nvSpPr>
          <p:cNvPr id="14" name="Oval 13">
            <a:extLst>
              <a:ext uri="{FF2B5EF4-FFF2-40B4-BE49-F238E27FC236}">
                <a16:creationId xmlns:a16="http://schemas.microsoft.com/office/drawing/2014/main" id="{3E806787-D4FD-AC4F-BBD8-34E90349C9A4}"/>
              </a:ext>
            </a:extLst>
          </p:cNvPr>
          <p:cNvSpPr/>
          <p:nvPr/>
        </p:nvSpPr>
        <p:spPr>
          <a:xfrm>
            <a:off x="10109371" y="3902004"/>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2012</a:t>
            </a:r>
          </a:p>
        </p:txBody>
      </p:sp>
      <p:sp>
        <p:nvSpPr>
          <p:cNvPr id="15" name="TextBox 14">
            <a:extLst>
              <a:ext uri="{FF2B5EF4-FFF2-40B4-BE49-F238E27FC236}">
                <a16:creationId xmlns:a16="http://schemas.microsoft.com/office/drawing/2014/main" id="{2B61A645-B436-5B40-99E1-2A19FE96EAB7}"/>
              </a:ext>
            </a:extLst>
          </p:cNvPr>
          <p:cNvSpPr txBox="1"/>
          <p:nvPr/>
        </p:nvSpPr>
        <p:spPr>
          <a:xfrm>
            <a:off x="811125" y="4591155"/>
            <a:ext cx="1130438" cy="369332"/>
          </a:xfrm>
          <a:prstGeom prst="rect">
            <a:avLst/>
          </a:prstGeom>
          <a:noFill/>
        </p:spPr>
        <p:txBody>
          <a:bodyPr wrap="none" rtlCol="0">
            <a:spAutoFit/>
          </a:bodyPr>
          <a:lstStyle/>
          <a:p>
            <a:r>
              <a:rPr lang="en-US" dirty="0"/>
              <a:t>ICH Q8 CP</a:t>
            </a:r>
          </a:p>
        </p:txBody>
      </p:sp>
      <p:sp>
        <p:nvSpPr>
          <p:cNvPr id="16" name="TextBox 15">
            <a:extLst>
              <a:ext uri="{FF2B5EF4-FFF2-40B4-BE49-F238E27FC236}">
                <a16:creationId xmlns:a16="http://schemas.microsoft.com/office/drawing/2014/main" id="{8F08B32E-4B49-0145-AD4D-AC08B09F1584}"/>
              </a:ext>
            </a:extLst>
          </p:cNvPr>
          <p:cNvSpPr txBox="1"/>
          <p:nvPr/>
        </p:nvSpPr>
        <p:spPr>
          <a:xfrm>
            <a:off x="6649427" y="4591230"/>
            <a:ext cx="1811714" cy="369332"/>
          </a:xfrm>
          <a:prstGeom prst="rect">
            <a:avLst/>
          </a:prstGeom>
          <a:noFill/>
        </p:spPr>
        <p:txBody>
          <a:bodyPr wrap="none" rtlCol="0">
            <a:spAutoFit/>
          </a:bodyPr>
          <a:lstStyle/>
          <a:p>
            <a:r>
              <a:rPr lang="en-US" b="1" dirty="0"/>
              <a:t>ICH Q8 Guideline</a:t>
            </a:r>
          </a:p>
        </p:txBody>
      </p:sp>
      <p:sp>
        <p:nvSpPr>
          <p:cNvPr id="17" name="TextBox 16">
            <a:extLst>
              <a:ext uri="{FF2B5EF4-FFF2-40B4-BE49-F238E27FC236}">
                <a16:creationId xmlns:a16="http://schemas.microsoft.com/office/drawing/2014/main" id="{FAF4127A-2F21-374A-9B10-357C0D3F1D7B}"/>
              </a:ext>
            </a:extLst>
          </p:cNvPr>
          <p:cNvSpPr txBox="1"/>
          <p:nvPr/>
        </p:nvSpPr>
        <p:spPr>
          <a:xfrm>
            <a:off x="557851" y="4960487"/>
            <a:ext cx="1636987" cy="369332"/>
          </a:xfrm>
          <a:prstGeom prst="rect">
            <a:avLst/>
          </a:prstGeom>
          <a:noFill/>
        </p:spPr>
        <p:txBody>
          <a:bodyPr wrap="none" rtlCol="0">
            <a:spAutoFit/>
          </a:bodyPr>
          <a:lstStyle/>
          <a:p>
            <a:r>
              <a:rPr lang="en-US" dirty="0"/>
              <a:t>ICH Q9 BP &amp; CP</a:t>
            </a:r>
          </a:p>
        </p:txBody>
      </p:sp>
      <p:sp>
        <p:nvSpPr>
          <p:cNvPr id="18" name="TextBox 17">
            <a:extLst>
              <a:ext uri="{FF2B5EF4-FFF2-40B4-BE49-F238E27FC236}">
                <a16:creationId xmlns:a16="http://schemas.microsoft.com/office/drawing/2014/main" id="{93895B57-224F-6745-92CD-5ABEE10BD18F}"/>
              </a:ext>
            </a:extLst>
          </p:cNvPr>
          <p:cNvSpPr txBox="1"/>
          <p:nvPr/>
        </p:nvSpPr>
        <p:spPr>
          <a:xfrm>
            <a:off x="2533228" y="4960487"/>
            <a:ext cx="1811714" cy="369332"/>
          </a:xfrm>
          <a:prstGeom prst="rect">
            <a:avLst/>
          </a:prstGeom>
          <a:noFill/>
        </p:spPr>
        <p:txBody>
          <a:bodyPr wrap="none" rtlCol="0">
            <a:spAutoFit/>
          </a:bodyPr>
          <a:lstStyle/>
          <a:p>
            <a:r>
              <a:rPr lang="en-US" b="1" dirty="0"/>
              <a:t>ICH Q9 Guideline</a:t>
            </a:r>
          </a:p>
        </p:txBody>
      </p:sp>
      <p:sp>
        <p:nvSpPr>
          <p:cNvPr id="19" name="TextBox 18">
            <a:extLst>
              <a:ext uri="{FF2B5EF4-FFF2-40B4-BE49-F238E27FC236}">
                <a16:creationId xmlns:a16="http://schemas.microsoft.com/office/drawing/2014/main" id="{28AB12F2-E6F6-5B45-8BF7-4840217E7663}"/>
              </a:ext>
            </a:extLst>
          </p:cNvPr>
          <p:cNvSpPr txBox="1"/>
          <p:nvPr/>
        </p:nvSpPr>
        <p:spPr>
          <a:xfrm>
            <a:off x="2555248" y="5318802"/>
            <a:ext cx="1754006" cy="369332"/>
          </a:xfrm>
          <a:prstGeom prst="rect">
            <a:avLst/>
          </a:prstGeom>
          <a:noFill/>
        </p:spPr>
        <p:txBody>
          <a:bodyPr wrap="none" rtlCol="0">
            <a:spAutoFit/>
          </a:bodyPr>
          <a:lstStyle/>
          <a:p>
            <a:r>
              <a:rPr lang="en-US" dirty="0"/>
              <a:t>ICH Q10 BP &amp; CP</a:t>
            </a:r>
          </a:p>
        </p:txBody>
      </p:sp>
      <p:sp>
        <p:nvSpPr>
          <p:cNvPr id="20" name="TextBox 19">
            <a:extLst>
              <a:ext uri="{FF2B5EF4-FFF2-40B4-BE49-F238E27FC236}">
                <a16:creationId xmlns:a16="http://schemas.microsoft.com/office/drawing/2014/main" id="{4B78D12B-2308-1140-9301-BBF6798C87E5}"/>
              </a:ext>
            </a:extLst>
          </p:cNvPr>
          <p:cNvSpPr txBox="1"/>
          <p:nvPr/>
        </p:nvSpPr>
        <p:spPr>
          <a:xfrm>
            <a:off x="5559913" y="5318802"/>
            <a:ext cx="1928733" cy="369332"/>
          </a:xfrm>
          <a:prstGeom prst="rect">
            <a:avLst/>
          </a:prstGeom>
          <a:noFill/>
        </p:spPr>
        <p:txBody>
          <a:bodyPr wrap="none" rtlCol="0">
            <a:spAutoFit/>
          </a:bodyPr>
          <a:lstStyle/>
          <a:p>
            <a:r>
              <a:rPr lang="en-US" b="1" dirty="0"/>
              <a:t>ICH Q10 Guideline</a:t>
            </a:r>
          </a:p>
        </p:txBody>
      </p:sp>
      <p:sp>
        <p:nvSpPr>
          <p:cNvPr id="21" name="TextBox 20">
            <a:extLst>
              <a:ext uri="{FF2B5EF4-FFF2-40B4-BE49-F238E27FC236}">
                <a16:creationId xmlns:a16="http://schemas.microsoft.com/office/drawing/2014/main" id="{DC68EF9E-D037-3047-B4D1-E8139D4248CD}"/>
              </a:ext>
            </a:extLst>
          </p:cNvPr>
          <p:cNvSpPr txBox="1"/>
          <p:nvPr/>
        </p:nvSpPr>
        <p:spPr>
          <a:xfrm>
            <a:off x="5636056" y="5688134"/>
            <a:ext cx="1754006" cy="369332"/>
          </a:xfrm>
          <a:prstGeom prst="rect">
            <a:avLst/>
          </a:prstGeom>
          <a:noFill/>
        </p:spPr>
        <p:txBody>
          <a:bodyPr wrap="none" rtlCol="0">
            <a:spAutoFit/>
          </a:bodyPr>
          <a:lstStyle/>
          <a:p>
            <a:r>
              <a:rPr lang="en-US" dirty="0"/>
              <a:t>ICH Q11 BP &amp; CP</a:t>
            </a:r>
          </a:p>
        </p:txBody>
      </p:sp>
      <p:sp>
        <p:nvSpPr>
          <p:cNvPr id="22" name="TextBox 21">
            <a:extLst>
              <a:ext uri="{FF2B5EF4-FFF2-40B4-BE49-F238E27FC236}">
                <a16:creationId xmlns:a16="http://schemas.microsoft.com/office/drawing/2014/main" id="{82CBF482-3FC8-FD4E-BF80-120267E7F758}"/>
              </a:ext>
            </a:extLst>
          </p:cNvPr>
          <p:cNvSpPr txBox="1"/>
          <p:nvPr/>
        </p:nvSpPr>
        <p:spPr>
          <a:xfrm>
            <a:off x="9671726" y="5688134"/>
            <a:ext cx="1928733" cy="369332"/>
          </a:xfrm>
          <a:prstGeom prst="rect">
            <a:avLst/>
          </a:prstGeom>
          <a:noFill/>
        </p:spPr>
        <p:txBody>
          <a:bodyPr wrap="none" rtlCol="0">
            <a:spAutoFit/>
          </a:bodyPr>
          <a:lstStyle/>
          <a:p>
            <a:r>
              <a:rPr lang="en-US" b="1" dirty="0"/>
              <a:t>ICH Q11 Guideline</a:t>
            </a:r>
          </a:p>
        </p:txBody>
      </p:sp>
      <p:sp>
        <p:nvSpPr>
          <p:cNvPr id="24" name="TextBox 23">
            <a:extLst>
              <a:ext uri="{FF2B5EF4-FFF2-40B4-BE49-F238E27FC236}">
                <a16:creationId xmlns:a16="http://schemas.microsoft.com/office/drawing/2014/main" id="{398F1B31-2B4B-8A4F-A1A4-744C1ACF7187}"/>
              </a:ext>
            </a:extLst>
          </p:cNvPr>
          <p:cNvSpPr txBox="1"/>
          <p:nvPr/>
        </p:nvSpPr>
        <p:spPr>
          <a:xfrm>
            <a:off x="557851" y="1345987"/>
            <a:ext cx="5261057" cy="2231380"/>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The absence of an internationally harmonized pharmaceutical guideline can have impact:</a:t>
            </a:r>
          </a:p>
          <a:p>
            <a:pPr marL="285750" indent="-285750">
              <a:buFont typeface="Arial" panose="020B0604020202020204" pitchFamily="34" charset="0"/>
              <a:buChar char="•"/>
            </a:pPr>
            <a:r>
              <a:rPr lang="en-US" sz="1600" b="1" i="1" dirty="0">
                <a:latin typeface="Arial" panose="020B0604020202020204" pitchFamily="34" charset="0"/>
                <a:cs typeface="Arial" panose="020B0604020202020204" pitchFamily="34" charset="0"/>
              </a:rPr>
              <a:t>Delays in the availability of medicines to patients</a:t>
            </a:r>
          </a:p>
          <a:p>
            <a:pPr marL="285750" indent="-285750">
              <a:buFont typeface="Arial" panose="020B0604020202020204" pitchFamily="34" charset="0"/>
              <a:buChar char="•"/>
            </a:pPr>
            <a:r>
              <a:rPr lang="en-US" sz="1600" b="1" i="1" dirty="0">
                <a:latin typeface="Arial" panose="020B0604020202020204" pitchFamily="34" charset="0"/>
                <a:cs typeface="Arial" panose="020B0604020202020204" pitchFamily="34" charset="0"/>
              </a:rPr>
              <a:t>Delays in the implementation of innovation and continual improvement </a:t>
            </a:r>
            <a:r>
              <a:rPr lang="en-US" sz="1600" dirty="0">
                <a:latin typeface="Arial" panose="020B0604020202020204" pitchFamily="34" charset="0"/>
                <a:cs typeface="Arial" panose="020B0604020202020204" pitchFamily="34" charset="0"/>
              </a:rPr>
              <a:t>for existing products may occur </a:t>
            </a:r>
            <a:r>
              <a:rPr lang="en-US" sz="1600" b="1" i="1" dirty="0">
                <a:latin typeface="Arial" panose="020B0604020202020204" pitchFamily="34" charset="0"/>
                <a:cs typeface="Arial" panose="020B0604020202020204" pitchFamily="34" charset="0"/>
              </a:rPr>
              <a:t>due to different expectations in the three regions</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Delays in the launch of new products </a:t>
            </a:r>
          </a:p>
          <a:p>
            <a:pPr algn="r"/>
            <a:r>
              <a:rPr lang="en-US" sz="1100" dirty="0">
                <a:latin typeface="Arial" panose="020B0604020202020204" pitchFamily="34" charset="0"/>
                <a:cs typeface="Arial" panose="020B0604020202020204" pitchFamily="34" charset="0"/>
              </a:rPr>
              <a:t>ICH Q10 BP 2005</a:t>
            </a:r>
          </a:p>
        </p:txBody>
      </p:sp>
      <p:sp>
        <p:nvSpPr>
          <p:cNvPr id="26" name="TextBox 25">
            <a:extLst>
              <a:ext uri="{FF2B5EF4-FFF2-40B4-BE49-F238E27FC236}">
                <a16:creationId xmlns:a16="http://schemas.microsoft.com/office/drawing/2014/main" id="{09AF2AC7-8165-674D-987B-3E7B3C083A03}"/>
              </a:ext>
            </a:extLst>
          </p:cNvPr>
          <p:cNvSpPr txBox="1"/>
          <p:nvPr/>
        </p:nvSpPr>
        <p:spPr>
          <a:xfrm>
            <a:off x="6064637" y="2245870"/>
            <a:ext cx="5789432" cy="1492716"/>
          </a:xfrm>
          <a:prstGeom prst="rect">
            <a:avLst/>
          </a:prstGeom>
          <a:noFill/>
        </p:spPr>
        <p:txBody>
          <a:bodyPr wrap="square">
            <a:spAutoFit/>
          </a:bodyPr>
          <a:lstStyle/>
          <a:p>
            <a:r>
              <a:rPr lang="en-US" sz="1600" dirty="0">
                <a:solidFill>
                  <a:srgbClr val="FF0000"/>
                </a:solidFill>
                <a:effectLst/>
                <a:latin typeface="Arial" panose="020B0604020202020204" pitchFamily="34" charset="0"/>
                <a:cs typeface="Arial" panose="020B0604020202020204" pitchFamily="34" charset="0"/>
              </a:rPr>
              <a:t>When a company demonstrates </a:t>
            </a:r>
            <a:r>
              <a:rPr lang="en-US" sz="1600" b="1" i="1" dirty="0">
                <a:solidFill>
                  <a:srgbClr val="FF0000"/>
                </a:solidFill>
                <a:effectLst/>
                <a:latin typeface="Arial" panose="020B0604020202020204" pitchFamily="34" charset="0"/>
                <a:cs typeface="Arial" panose="020B0604020202020204" pitchFamily="34" charset="0"/>
              </a:rPr>
              <a:t>effective PQS </a:t>
            </a:r>
            <a:r>
              <a:rPr lang="en-US" sz="1600" dirty="0">
                <a:solidFill>
                  <a:srgbClr val="FF0000"/>
                </a:solidFill>
                <a:effectLst/>
                <a:latin typeface="Arial" panose="020B0604020202020204" pitchFamily="34" charset="0"/>
                <a:cs typeface="Arial" panose="020B0604020202020204" pitchFamily="34" charset="0"/>
              </a:rPr>
              <a:t>and </a:t>
            </a:r>
            <a:r>
              <a:rPr lang="en-US" sz="1600" b="1" i="1" dirty="0">
                <a:solidFill>
                  <a:srgbClr val="FF0000"/>
                </a:solidFill>
                <a:effectLst/>
                <a:latin typeface="Arial" panose="020B0604020202020204" pitchFamily="34" charset="0"/>
                <a:cs typeface="Arial" panose="020B0604020202020204" pitchFamily="34" charset="0"/>
              </a:rPr>
              <a:t>product and process understanding</a:t>
            </a:r>
            <a:r>
              <a:rPr lang="en-US" sz="1600" dirty="0">
                <a:solidFill>
                  <a:srgbClr val="FF0000"/>
                </a:solidFill>
                <a:effectLst/>
                <a:latin typeface="Arial" panose="020B0604020202020204" pitchFamily="34" charset="0"/>
                <a:cs typeface="Arial" panose="020B0604020202020204" pitchFamily="34" charset="0"/>
              </a:rPr>
              <a:t>, including the use of QRM there </a:t>
            </a:r>
            <a:r>
              <a:rPr lang="en-US" sz="1600" dirty="0">
                <a:solidFill>
                  <a:srgbClr val="FF0000"/>
                </a:solidFill>
                <a:latin typeface="Arial" panose="020B0604020202020204" pitchFamily="34" charset="0"/>
                <a:cs typeface="Arial" panose="020B0604020202020204" pitchFamily="34" charset="0"/>
              </a:rPr>
              <a:t>is an </a:t>
            </a:r>
            <a:r>
              <a:rPr lang="en-US" sz="1600" b="1" i="1" dirty="0">
                <a:solidFill>
                  <a:srgbClr val="FF0000"/>
                </a:solidFill>
                <a:latin typeface="Arial" panose="020B0604020202020204" pitchFamily="34" charset="0"/>
                <a:cs typeface="Arial" panose="020B0604020202020204" pitchFamily="34" charset="0"/>
              </a:rPr>
              <a:t>opportunity to </a:t>
            </a:r>
            <a:r>
              <a:rPr lang="en-US" sz="1600" b="1" i="1" dirty="0" err="1">
                <a:solidFill>
                  <a:srgbClr val="FF0000"/>
                </a:solidFill>
                <a:latin typeface="Arial" panose="020B0604020202020204" pitchFamily="34" charset="0"/>
                <a:cs typeface="Arial" panose="020B0604020202020204" pitchFamily="34" charset="0"/>
              </a:rPr>
              <a:t>optimise</a:t>
            </a:r>
            <a:r>
              <a:rPr lang="en-US" sz="1600" b="1" i="1" dirty="0">
                <a:solidFill>
                  <a:srgbClr val="FF0000"/>
                </a:solidFill>
                <a:latin typeface="Arial" panose="020B0604020202020204" pitchFamily="34" charset="0"/>
                <a:cs typeface="Arial" panose="020B0604020202020204" pitchFamily="34" charset="0"/>
              </a:rPr>
              <a:t> science and risk based post-approval change processes</a:t>
            </a:r>
            <a:r>
              <a:rPr lang="en-US" sz="1600" dirty="0">
                <a:solidFill>
                  <a:srgbClr val="FF0000"/>
                </a:solidFill>
                <a:latin typeface="Arial" panose="020B0604020202020204" pitchFamily="34" charset="0"/>
                <a:cs typeface="Arial" panose="020B0604020202020204" pitchFamily="34" charset="0"/>
              </a:rPr>
              <a:t> to </a:t>
            </a:r>
            <a:r>
              <a:rPr lang="en-US" sz="1600" dirty="0" err="1">
                <a:solidFill>
                  <a:srgbClr val="FF0000"/>
                </a:solidFill>
                <a:latin typeface="Arial" panose="020B0604020202020204" pitchFamily="34" charset="0"/>
                <a:cs typeface="Arial" panose="020B0604020202020204" pitchFamily="34" charset="0"/>
              </a:rPr>
              <a:t>maximise</a:t>
            </a:r>
            <a:r>
              <a:rPr lang="en-US" sz="1600" dirty="0">
                <a:solidFill>
                  <a:srgbClr val="FF0000"/>
                </a:solidFill>
                <a:latin typeface="Arial" panose="020B0604020202020204" pitchFamily="34" charset="0"/>
                <a:cs typeface="Arial" panose="020B0604020202020204" pitchFamily="34" charset="0"/>
              </a:rPr>
              <a:t> benefits from innovation and continual improvement</a:t>
            </a:r>
          </a:p>
          <a:p>
            <a:pPr algn="r"/>
            <a:r>
              <a:rPr lang="en-US" sz="1100" dirty="0">
                <a:latin typeface="Arial" panose="020B0604020202020204" pitchFamily="34" charset="0"/>
                <a:cs typeface="Arial" panose="020B0604020202020204" pitchFamily="34" charset="0"/>
              </a:rPr>
              <a:t>ICH Q10 Guideline 2008</a:t>
            </a:r>
          </a:p>
        </p:txBody>
      </p:sp>
      <p:sp>
        <p:nvSpPr>
          <p:cNvPr id="30" name="TextBox 29">
            <a:extLst>
              <a:ext uri="{FF2B5EF4-FFF2-40B4-BE49-F238E27FC236}">
                <a16:creationId xmlns:a16="http://schemas.microsoft.com/office/drawing/2014/main" id="{3AF52D48-F58A-0D4A-96A5-650A27489862}"/>
              </a:ext>
            </a:extLst>
          </p:cNvPr>
          <p:cNvSpPr txBox="1"/>
          <p:nvPr/>
        </p:nvSpPr>
        <p:spPr>
          <a:xfrm>
            <a:off x="6047007" y="1014175"/>
            <a:ext cx="4380440" cy="1077218"/>
          </a:xfrm>
          <a:prstGeom prst="rect">
            <a:avLst/>
          </a:prstGeom>
          <a:noFill/>
        </p:spPr>
        <p:txBody>
          <a:bodyPr wrap="square">
            <a:spAutoFit/>
          </a:bodyPr>
          <a:lstStyle/>
          <a:p>
            <a:pPr marL="0" indent="0">
              <a:buNone/>
            </a:pPr>
            <a:r>
              <a:rPr lang="en-US" sz="1600" dirty="0">
                <a:latin typeface="Arial" panose="020B0604020202020204" pitchFamily="34" charset="0"/>
                <a:cs typeface="Arial" panose="020B0604020202020204" pitchFamily="34" charset="0"/>
              </a:rPr>
              <a:t>ICH Q10 Objectives</a:t>
            </a:r>
          </a:p>
          <a:p>
            <a:pPr marL="285750" indent="-285750">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Achieve product realization</a:t>
            </a:r>
          </a:p>
          <a:p>
            <a:pPr marL="285750" indent="-285750">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Establish and maintain a state of control</a:t>
            </a:r>
          </a:p>
          <a:p>
            <a:pPr marL="285750" indent="-285750">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Facilitate continual improvement</a:t>
            </a:r>
            <a:endParaRPr lang="en-US" sz="1800" dirty="0">
              <a:solidFill>
                <a:schemeClr val="tx2"/>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D0DB567B-AC4D-874C-90DE-60DA2FE7EBE8}"/>
              </a:ext>
            </a:extLst>
          </p:cNvPr>
          <p:cNvSpPr txBox="1"/>
          <p:nvPr/>
        </p:nvSpPr>
        <p:spPr>
          <a:xfrm>
            <a:off x="172312" y="114607"/>
            <a:ext cx="225388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 20-year journey so far…</a:t>
            </a:r>
          </a:p>
        </p:txBody>
      </p:sp>
    </p:spTree>
    <p:extLst>
      <p:ext uri="{BB962C8B-B14F-4D97-AF65-F5344CB8AC3E}">
        <p14:creationId xmlns:p14="http://schemas.microsoft.com/office/powerpoint/2010/main" val="3030300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DFE7-5490-6144-99ED-B3F933363620}"/>
              </a:ext>
            </a:extLst>
          </p:cNvPr>
          <p:cNvSpPr>
            <a:spLocks noGrp="1"/>
          </p:cNvSpPr>
          <p:nvPr>
            <p:ph type="title"/>
          </p:nvPr>
        </p:nvSpPr>
        <p:spPr>
          <a:xfrm>
            <a:off x="294468" y="114607"/>
            <a:ext cx="11059332" cy="1325563"/>
          </a:xfrm>
        </p:spPr>
        <p:txBody>
          <a:bodyPr>
            <a:normAutofit/>
          </a:bodyPr>
          <a:lstStyle/>
          <a:p>
            <a:r>
              <a:rPr lang="en-US" sz="3200" b="1" dirty="0">
                <a:solidFill>
                  <a:srgbClr val="004165"/>
                </a:solidFill>
              </a:rPr>
              <a:t>ICH Q10 Did Not Meet Potential Benefits</a:t>
            </a:r>
          </a:p>
        </p:txBody>
      </p:sp>
      <p:sp>
        <p:nvSpPr>
          <p:cNvPr id="4" name="Google Shape;361;p66">
            <a:extLst>
              <a:ext uri="{FF2B5EF4-FFF2-40B4-BE49-F238E27FC236}">
                <a16:creationId xmlns:a16="http://schemas.microsoft.com/office/drawing/2014/main" id="{99369C1C-1AC9-7445-939D-78FF3AF5C183}"/>
              </a:ext>
            </a:extLst>
          </p:cNvPr>
          <p:cNvSpPr txBox="1">
            <a:spLocks/>
          </p:cNvSpPr>
          <p:nvPr/>
        </p:nvSpPr>
        <p:spPr>
          <a:xfrm>
            <a:off x="4159625" y="-504490"/>
            <a:ext cx="7386300" cy="2838600"/>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dk1"/>
              </a:buClr>
              <a:buSzPts val="1100"/>
            </a:pPr>
            <a:r>
              <a:rPr lang="en-US" sz="1600" dirty="0">
                <a:solidFill>
                  <a:schemeClr val="dk1"/>
                </a:solidFill>
                <a:ea typeface="Arial"/>
                <a:sym typeface="Arial"/>
              </a:rPr>
              <a:t>. </a:t>
            </a:r>
          </a:p>
          <a:p>
            <a:pPr marL="0" indent="0">
              <a:buFont typeface="Arial" panose="020B0604020202020204" pitchFamily="34" charset="0"/>
              <a:buNone/>
            </a:pPr>
            <a:endParaRPr lang="en-US" dirty="0">
              <a:latin typeface="Calibri" panose="020F0502020204030204" pitchFamily="34" charset="0"/>
              <a:ea typeface="Calibri"/>
              <a:cs typeface="Calibri" panose="020F0502020204030204" pitchFamily="34" charset="0"/>
              <a:sym typeface="Calibri"/>
            </a:endParaRPr>
          </a:p>
        </p:txBody>
      </p:sp>
      <p:sp>
        <p:nvSpPr>
          <p:cNvPr id="5" name="Google Shape;363;p66">
            <a:extLst>
              <a:ext uri="{FF2B5EF4-FFF2-40B4-BE49-F238E27FC236}">
                <a16:creationId xmlns:a16="http://schemas.microsoft.com/office/drawing/2014/main" id="{403F841D-D5CF-1D45-82EE-3CB6DCD5420D}"/>
              </a:ext>
            </a:extLst>
          </p:cNvPr>
          <p:cNvSpPr/>
          <p:nvPr/>
        </p:nvSpPr>
        <p:spPr>
          <a:xfrm>
            <a:off x="9573493" y="1566999"/>
            <a:ext cx="969818" cy="726833"/>
          </a:xfrm>
          <a:prstGeom prst="rect">
            <a:avLst/>
          </a:prstGeom>
          <a:solidFill>
            <a:schemeClr val="accent1">
              <a:lumMod val="5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solidFill>
                <a:latin typeface="Calibri" panose="020F0502020204030204" pitchFamily="34" charset="0"/>
                <a:cs typeface="Calibri" panose="020F0502020204030204" pitchFamily="34" charset="0"/>
              </a:rPr>
              <a:t>3.6</a:t>
            </a:r>
            <a:endParaRPr dirty="0">
              <a:solidFill>
                <a:schemeClr val="bg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5671566A-1EC7-C24B-B0F7-4703D23F01ED}"/>
              </a:ext>
            </a:extLst>
          </p:cNvPr>
          <p:cNvSpPr/>
          <p:nvPr/>
        </p:nvSpPr>
        <p:spPr>
          <a:xfrm>
            <a:off x="1489366" y="2374387"/>
            <a:ext cx="8084127" cy="72683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buClr>
                <a:schemeClr val="dk1"/>
              </a:buClr>
              <a:buSzPts val="1100"/>
            </a:pPr>
            <a:r>
              <a:rPr lang="en-US" dirty="0">
                <a:solidFill>
                  <a:schemeClr val="accent1">
                    <a:lumMod val="50000"/>
                  </a:schemeClr>
                </a:solidFill>
                <a:sym typeface="Arial"/>
              </a:rPr>
              <a:t>A reduction in the costs of internal failures (rejects, reworks, reprocessing and investigations) as the quality system guideline drives improvement</a:t>
            </a:r>
          </a:p>
        </p:txBody>
      </p:sp>
      <p:sp>
        <p:nvSpPr>
          <p:cNvPr id="12" name="Rectangle 11">
            <a:extLst>
              <a:ext uri="{FF2B5EF4-FFF2-40B4-BE49-F238E27FC236}">
                <a16:creationId xmlns:a16="http://schemas.microsoft.com/office/drawing/2014/main" id="{08505D6E-A8EC-864F-B781-77E43BD0B97E}"/>
              </a:ext>
            </a:extLst>
          </p:cNvPr>
          <p:cNvSpPr/>
          <p:nvPr/>
        </p:nvSpPr>
        <p:spPr>
          <a:xfrm>
            <a:off x="1489366" y="1566999"/>
            <a:ext cx="8084127" cy="72683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0"/>
              </a:spcBef>
              <a:buClr>
                <a:schemeClr val="dk1"/>
              </a:buClr>
              <a:buSzPts val="1100"/>
            </a:pPr>
            <a:r>
              <a:rPr lang="en-US" dirty="0">
                <a:solidFill>
                  <a:schemeClr val="accent1">
                    <a:lumMod val="50000"/>
                  </a:schemeClr>
                </a:solidFill>
                <a:ea typeface="Arial"/>
                <a:sym typeface="Arial"/>
              </a:rPr>
              <a:t>Improved process performance</a:t>
            </a:r>
          </a:p>
        </p:txBody>
      </p:sp>
      <p:sp>
        <p:nvSpPr>
          <p:cNvPr id="13" name="Rectangle 12">
            <a:extLst>
              <a:ext uri="{FF2B5EF4-FFF2-40B4-BE49-F238E27FC236}">
                <a16:creationId xmlns:a16="http://schemas.microsoft.com/office/drawing/2014/main" id="{E5757016-11F4-D047-83AD-DCC6FC45C97F}"/>
              </a:ext>
            </a:extLst>
          </p:cNvPr>
          <p:cNvSpPr/>
          <p:nvPr/>
        </p:nvSpPr>
        <p:spPr>
          <a:xfrm>
            <a:off x="1489366" y="3989163"/>
            <a:ext cx="8084127" cy="72683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dk1"/>
              </a:buClr>
              <a:buSzPts val="1100"/>
            </a:pPr>
            <a:r>
              <a:rPr lang="en-US" dirty="0">
                <a:solidFill>
                  <a:schemeClr val="accent1">
                    <a:lumMod val="50000"/>
                  </a:schemeClr>
                </a:solidFill>
                <a:sym typeface="Arial"/>
              </a:rPr>
              <a:t>A reduction in the costs of preparing / reviewing certain regulatory submissions</a:t>
            </a:r>
          </a:p>
        </p:txBody>
      </p:sp>
      <p:sp>
        <p:nvSpPr>
          <p:cNvPr id="14" name="Rectangle 13">
            <a:extLst>
              <a:ext uri="{FF2B5EF4-FFF2-40B4-BE49-F238E27FC236}">
                <a16:creationId xmlns:a16="http://schemas.microsoft.com/office/drawing/2014/main" id="{65DBC5C2-3D43-244F-B2EE-160724E353AB}"/>
              </a:ext>
            </a:extLst>
          </p:cNvPr>
          <p:cNvSpPr/>
          <p:nvPr/>
        </p:nvSpPr>
        <p:spPr>
          <a:xfrm>
            <a:off x="1489366" y="3181775"/>
            <a:ext cx="8084127" cy="72683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dk1"/>
              </a:buClr>
              <a:buSzPts val="1100"/>
            </a:pPr>
            <a:r>
              <a:rPr lang="en-US" dirty="0">
                <a:solidFill>
                  <a:schemeClr val="accent1">
                    <a:lumMod val="50000"/>
                  </a:schemeClr>
                </a:solidFill>
                <a:sym typeface="Arial"/>
              </a:rPr>
              <a:t>A reduction in the costs of holding duplicate stock and operating multiple processes as improvements and changes are made more effectively across all regions. </a:t>
            </a:r>
          </a:p>
        </p:txBody>
      </p:sp>
      <p:sp>
        <p:nvSpPr>
          <p:cNvPr id="15" name="Google Shape;368;p66">
            <a:extLst>
              <a:ext uri="{FF2B5EF4-FFF2-40B4-BE49-F238E27FC236}">
                <a16:creationId xmlns:a16="http://schemas.microsoft.com/office/drawing/2014/main" id="{71D3A622-66E8-4741-A93E-5C51046EFA12}"/>
              </a:ext>
            </a:extLst>
          </p:cNvPr>
          <p:cNvSpPr txBox="1"/>
          <p:nvPr/>
        </p:nvSpPr>
        <p:spPr>
          <a:xfrm>
            <a:off x="8442032" y="131072"/>
            <a:ext cx="3633058" cy="12926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Arial" panose="020B0604020202020204" pitchFamily="34" charset="0"/>
                <a:cs typeface="Arial" panose="020B0604020202020204" pitchFamily="34" charset="0"/>
              </a:rPr>
              <a:t>1 = Things have gotten significantly worse/complex</a:t>
            </a:r>
            <a:endParaRPr sz="1200" dirty="0">
              <a:solidFill>
                <a:schemeClr val="dk1"/>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 sz="1200" dirty="0">
                <a:solidFill>
                  <a:schemeClr val="dk1"/>
                </a:solidFill>
                <a:latin typeface="Arial" panose="020B0604020202020204" pitchFamily="34" charset="0"/>
                <a:cs typeface="Arial" panose="020B0604020202020204" pitchFamily="34" charset="0"/>
              </a:rPr>
              <a:t>2 = Things have gotten slightly worse/complex</a:t>
            </a:r>
            <a:endParaRPr sz="1200" dirty="0">
              <a:solidFill>
                <a:schemeClr val="dk1"/>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 sz="1200" dirty="0">
                <a:solidFill>
                  <a:schemeClr val="dk1"/>
                </a:solidFill>
                <a:latin typeface="Arial" panose="020B0604020202020204" pitchFamily="34" charset="0"/>
                <a:cs typeface="Arial" panose="020B0604020202020204" pitchFamily="34" charset="0"/>
              </a:rPr>
              <a:t>3 = no change</a:t>
            </a:r>
            <a:endParaRPr sz="1200" dirty="0">
              <a:solidFill>
                <a:schemeClr val="dk1"/>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 sz="1200" dirty="0">
                <a:solidFill>
                  <a:schemeClr val="dk1"/>
                </a:solidFill>
                <a:latin typeface="Arial" panose="020B0604020202020204" pitchFamily="34" charset="0"/>
                <a:cs typeface="Arial" panose="020B0604020202020204" pitchFamily="34" charset="0"/>
              </a:rPr>
              <a:t>4 = Things have improved slightly (less complex)</a:t>
            </a:r>
            <a:endParaRPr sz="1200" dirty="0">
              <a:solidFill>
                <a:schemeClr val="dk1"/>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 sz="1200" dirty="0">
                <a:solidFill>
                  <a:schemeClr val="dk1"/>
                </a:solidFill>
                <a:latin typeface="Arial" panose="020B0604020202020204" pitchFamily="34" charset="0"/>
                <a:cs typeface="Arial" panose="020B0604020202020204" pitchFamily="34" charset="0"/>
              </a:rPr>
              <a:t>5 = Things have improved significantly (less complex)</a:t>
            </a:r>
            <a:endParaRPr sz="1200" dirty="0">
              <a:solidFill>
                <a:schemeClr val="dk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D5875A5-243D-7B43-A9F7-777377FC3513}"/>
              </a:ext>
            </a:extLst>
          </p:cNvPr>
          <p:cNvSpPr/>
          <p:nvPr/>
        </p:nvSpPr>
        <p:spPr>
          <a:xfrm>
            <a:off x="1489366" y="4796551"/>
            <a:ext cx="8084127" cy="72683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buClr>
                <a:schemeClr val="dk1"/>
              </a:buClr>
              <a:buSzPts val="1100"/>
            </a:pPr>
            <a:r>
              <a:rPr lang="en-US" dirty="0">
                <a:solidFill>
                  <a:schemeClr val="accent1">
                    <a:lumMod val="50000"/>
                  </a:schemeClr>
                </a:solidFill>
                <a:sym typeface="Arial"/>
              </a:rPr>
              <a:t>Enhanced assurance of consistent availability to the patient </a:t>
            </a:r>
          </a:p>
        </p:txBody>
      </p:sp>
      <p:sp>
        <p:nvSpPr>
          <p:cNvPr id="17" name="Google Shape;363;p66">
            <a:extLst>
              <a:ext uri="{FF2B5EF4-FFF2-40B4-BE49-F238E27FC236}">
                <a16:creationId xmlns:a16="http://schemas.microsoft.com/office/drawing/2014/main" id="{8A24F000-2789-8D4F-B11A-079A5016A175}"/>
              </a:ext>
            </a:extLst>
          </p:cNvPr>
          <p:cNvSpPr/>
          <p:nvPr/>
        </p:nvSpPr>
        <p:spPr>
          <a:xfrm>
            <a:off x="9573493" y="2374386"/>
            <a:ext cx="969818" cy="726833"/>
          </a:xfrm>
          <a:prstGeom prst="rect">
            <a:avLst/>
          </a:prstGeom>
          <a:solidFill>
            <a:schemeClr val="accent1">
              <a:lumMod val="5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solidFill>
                <a:latin typeface="Calibri" panose="020F0502020204030204" pitchFamily="34" charset="0"/>
                <a:cs typeface="Calibri" panose="020F0502020204030204" pitchFamily="34" charset="0"/>
              </a:rPr>
              <a:t>3.2</a:t>
            </a:r>
            <a:endParaRPr dirty="0">
              <a:solidFill>
                <a:schemeClr val="bg1"/>
              </a:solidFill>
              <a:latin typeface="Calibri" panose="020F0502020204030204" pitchFamily="34" charset="0"/>
              <a:cs typeface="Calibri" panose="020F0502020204030204" pitchFamily="34" charset="0"/>
            </a:endParaRPr>
          </a:p>
        </p:txBody>
      </p:sp>
      <p:sp>
        <p:nvSpPr>
          <p:cNvPr id="18" name="Google Shape;363;p66">
            <a:extLst>
              <a:ext uri="{FF2B5EF4-FFF2-40B4-BE49-F238E27FC236}">
                <a16:creationId xmlns:a16="http://schemas.microsoft.com/office/drawing/2014/main" id="{D816BC8C-8B95-0341-BDBE-6F9459B43DAB}"/>
              </a:ext>
            </a:extLst>
          </p:cNvPr>
          <p:cNvSpPr/>
          <p:nvPr/>
        </p:nvSpPr>
        <p:spPr>
          <a:xfrm>
            <a:off x="9573493" y="3181774"/>
            <a:ext cx="969818" cy="726833"/>
          </a:xfrm>
          <a:prstGeom prst="rect">
            <a:avLst/>
          </a:prstGeom>
          <a:solidFill>
            <a:schemeClr val="accent1">
              <a:lumMod val="5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solidFill>
                <a:latin typeface="Calibri" panose="020F0502020204030204" pitchFamily="34" charset="0"/>
                <a:cs typeface="Calibri" panose="020F0502020204030204" pitchFamily="34" charset="0"/>
              </a:rPr>
              <a:t>2.6</a:t>
            </a:r>
            <a:endParaRPr dirty="0">
              <a:solidFill>
                <a:schemeClr val="bg1"/>
              </a:solidFill>
              <a:latin typeface="Calibri" panose="020F0502020204030204" pitchFamily="34" charset="0"/>
              <a:cs typeface="Calibri" panose="020F0502020204030204" pitchFamily="34" charset="0"/>
            </a:endParaRPr>
          </a:p>
        </p:txBody>
      </p:sp>
      <p:sp>
        <p:nvSpPr>
          <p:cNvPr id="19" name="Google Shape;363;p66">
            <a:extLst>
              <a:ext uri="{FF2B5EF4-FFF2-40B4-BE49-F238E27FC236}">
                <a16:creationId xmlns:a16="http://schemas.microsoft.com/office/drawing/2014/main" id="{FC4FB4BC-8139-E041-81AA-539D70C11F4C}"/>
              </a:ext>
            </a:extLst>
          </p:cNvPr>
          <p:cNvSpPr/>
          <p:nvPr/>
        </p:nvSpPr>
        <p:spPr>
          <a:xfrm>
            <a:off x="9573493" y="3989161"/>
            <a:ext cx="969818" cy="726833"/>
          </a:xfrm>
          <a:prstGeom prst="rect">
            <a:avLst/>
          </a:prstGeom>
          <a:solidFill>
            <a:schemeClr val="accent1">
              <a:lumMod val="5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solidFill>
                <a:latin typeface="Calibri" panose="020F0502020204030204" pitchFamily="34" charset="0"/>
                <a:cs typeface="Calibri" panose="020F0502020204030204" pitchFamily="34" charset="0"/>
              </a:rPr>
              <a:t>2.5</a:t>
            </a:r>
            <a:endParaRPr dirty="0">
              <a:solidFill>
                <a:schemeClr val="bg1"/>
              </a:solidFill>
              <a:latin typeface="Calibri" panose="020F0502020204030204" pitchFamily="34" charset="0"/>
              <a:cs typeface="Calibri" panose="020F0502020204030204" pitchFamily="34" charset="0"/>
            </a:endParaRPr>
          </a:p>
        </p:txBody>
      </p:sp>
      <p:sp>
        <p:nvSpPr>
          <p:cNvPr id="20" name="Google Shape;363;p66">
            <a:extLst>
              <a:ext uri="{FF2B5EF4-FFF2-40B4-BE49-F238E27FC236}">
                <a16:creationId xmlns:a16="http://schemas.microsoft.com/office/drawing/2014/main" id="{A3CDE6D8-EF61-C042-B7C1-017DECFE4355}"/>
              </a:ext>
            </a:extLst>
          </p:cNvPr>
          <p:cNvSpPr/>
          <p:nvPr/>
        </p:nvSpPr>
        <p:spPr>
          <a:xfrm>
            <a:off x="9573493" y="4796549"/>
            <a:ext cx="969818" cy="726833"/>
          </a:xfrm>
          <a:prstGeom prst="rect">
            <a:avLst/>
          </a:prstGeom>
          <a:solidFill>
            <a:schemeClr val="accent1">
              <a:lumMod val="5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solidFill>
                <a:latin typeface="Calibri" panose="020F0502020204030204" pitchFamily="34" charset="0"/>
                <a:cs typeface="Calibri" panose="020F0502020204030204" pitchFamily="34" charset="0"/>
              </a:rPr>
              <a:t>3.0</a:t>
            </a:r>
            <a:endParaRPr dirty="0">
              <a:solidFill>
                <a:schemeClr val="bg1"/>
              </a:solidFill>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880E047C-27BD-B24C-A996-7E027C67B1CE}"/>
              </a:ext>
            </a:extLst>
          </p:cNvPr>
          <p:cNvSpPr txBox="1"/>
          <p:nvPr/>
        </p:nvSpPr>
        <p:spPr>
          <a:xfrm>
            <a:off x="1489366" y="5603935"/>
            <a:ext cx="9053945" cy="46166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Since ICH Q10 was completed have have things progress on the Q10 BP potential benefits? </a:t>
            </a:r>
          </a:p>
          <a:p>
            <a:r>
              <a:rPr lang="en-US" sz="1200" dirty="0">
                <a:latin typeface="Arial" panose="020B0604020202020204" pitchFamily="34" charset="0"/>
                <a:cs typeface="Arial" panose="020B0604020202020204" pitchFamily="34" charset="0"/>
              </a:rPr>
              <a:t>Response from 13 CQOs of the top 25 pharma companies </a:t>
            </a:r>
            <a:r>
              <a:rPr lang="en-US" sz="1200" b="1" i="1" dirty="0">
                <a:latin typeface="Arial" panose="020B0604020202020204" pitchFamily="34" charset="0"/>
                <a:cs typeface="Arial" panose="020B0604020202020204" pitchFamily="34" charset="0"/>
              </a:rPr>
              <a:t>OCTOBER 2021</a:t>
            </a:r>
          </a:p>
        </p:txBody>
      </p:sp>
    </p:spTree>
    <p:extLst>
      <p:ext uri="{BB962C8B-B14F-4D97-AF65-F5344CB8AC3E}">
        <p14:creationId xmlns:p14="http://schemas.microsoft.com/office/powerpoint/2010/main" val="2703964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3126C-944B-FE47-AE5B-7E8C7914B136}"/>
              </a:ext>
            </a:extLst>
          </p:cNvPr>
          <p:cNvSpPr>
            <a:spLocks noGrp="1"/>
          </p:cNvSpPr>
          <p:nvPr>
            <p:ph type="title"/>
          </p:nvPr>
        </p:nvSpPr>
        <p:spPr>
          <a:xfrm>
            <a:off x="499342" y="602857"/>
            <a:ext cx="3045031" cy="1325563"/>
          </a:xfrm>
        </p:spPr>
        <p:txBody>
          <a:bodyPr>
            <a:normAutofit fontScale="90000"/>
          </a:bodyPr>
          <a:lstStyle/>
          <a:p>
            <a:r>
              <a:rPr lang="en-US" sz="3200" b="1" dirty="0">
                <a:solidFill>
                  <a:srgbClr val="004165"/>
                </a:solidFill>
              </a:rPr>
              <a:t>ICH Q12</a:t>
            </a:r>
            <a:br>
              <a:rPr lang="en-US" sz="3200" b="1" dirty="0">
                <a:solidFill>
                  <a:srgbClr val="004165"/>
                </a:solidFill>
              </a:rPr>
            </a:br>
            <a:r>
              <a:rPr lang="en-US" sz="2000" b="1" dirty="0">
                <a:solidFill>
                  <a:srgbClr val="004165"/>
                </a:solidFill>
              </a:rPr>
              <a:t>Pharmaceutical Product Lifecycle Management</a:t>
            </a:r>
            <a:endParaRPr lang="en-US" sz="3200" b="1" dirty="0">
              <a:solidFill>
                <a:srgbClr val="004165"/>
              </a:solidFill>
            </a:endParaRPr>
          </a:p>
        </p:txBody>
      </p:sp>
      <p:sp>
        <p:nvSpPr>
          <p:cNvPr id="4" name="Striped Right Arrow 3">
            <a:extLst>
              <a:ext uri="{FF2B5EF4-FFF2-40B4-BE49-F238E27FC236}">
                <a16:creationId xmlns:a16="http://schemas.microsoft.com/office/drawing/2014/main" id="{07F352C0-D223-5A4E-A73B-D454384F05D2}"/>
              </a:ext>
            </a:extLst>
          </p:cNvPr>
          <p:cNvSpPr/>
          <p:nvPr/>
        </p:nvSpPr>
        <p:spPr>
          <a:xfrm>
            <a:off x="312592" y="4018487"/>
            <a:ext cx="11775023" cy="46313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4811E82A-66C6-2944-8936-B7847B7193D5}"/>
              </a:ext>
            </a:extLst>
          </p:cNvPr>
          <p:cNvSpPr/>
          <p:nvPr/>
        </p:nvSpPr>
        <p:spPr>
          <a:xfrm>
            <a:off x="860844" y="3929422"/>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2014</a:t>
            </a:r>
          </a:p>
        </p:txBody>
      </p:sp>
      <p:sp>
        <p:nvSpPr>
          <p:cNvPr id="7" name="Oval 6">
            <a:extLst>
              <a:ext uri="{FF2B5EF4-FFF2-40B4-BE49-F238E27FC236}">
                <a16:creationId xmlns:a16="http://schemas.microsoft.com/office/drawing/2014/main" id="{C28C3C75-04CC-8D4E-9F1B-161453C198B6}"/>
              </a:ext>
            </a:extLst>
          </p:cNvPr>
          <p:cNvSpPr/>
          <p:nvPr/>
        </p:nvSpPr>
        <p:spPr>
          <a:xfrm>
            <a:off x="5997559" y="3929422"/>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2019</a:t>
            </a:r>
          </a:p>
        </p:txBody>
      </p:sp>
      <p:sp>
        <p:nvSpPr>
          <p:cNvPr id="10" name="TextBox 9">
            <a:extLst>
              <a:ext uri="{FF2B5EF4-FFF2-40B4-BE49-F238E27FC236}">
                <a16:creationId xmlns:a16="http://schemas.microsoft.com/office/drawing/2014/main" id="{B7B89244-58AA-8148-8AEA-2F0DBAE536DD}"/>
              </a:ext>
            </a:extLst>
          </p:cNvPr>
          <p:cNvSpPr txBox="1"/>
          <p:nvPr/>
        </p:nvSpPr>
        <p:spPr>
          <a:xfrm>
            <a:off x="499342" y="4591230"/>
            <a:ext cx="205280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ICH Q12 BP &amp; CP</a:t>
            </a:r>
          </a:p>
        </p:txBody>
      </p:sp>
      <p:sp>
        <p:nvSpPr>
          <p:cNvPr id="11" name="TextBox 10">
            <a:extLst>
              <a:ext uri="{FF2B5EF4-FFF2-40B4-BE49-F238E27FC236}">
                <a16:creationId xmlns:a16="http://schemas.microsoft.com/office/drawing/2014/main" id="{0840043E-D914-F447-8102-72CA042AA0A7}"/>
              </a:ext>
            </a:extLst>
          </p:cNvPr>
          <p:cNvSpPr txBox="1"/>
          <p:nvPr/>
        </p:nvSpPr>
        <p:spPr>
          <a:xfrm>
            <a:off x="5548693" y="4591230"/>
            <a:ext cx="219803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ICH Q12 Guideline</a:t>
            </a:r>
          </a:p>
        </p:txBody>
      </p:sp>
      <p:sp>
        <p:nvSpPr>
          <p:cNvPr id="13" name="TextBox 12">
            <a:extLst>
              <a:ext uri="{FF2B5EF4-FFF2-40B4-BE49-F238E27FC236}">
                <a16:creationId xmlns:a16="http://schemas.microsoft.com/office/drawing/2014/main" id="{B828D34E-F0C1-8B47-844F-3D6E10F86AF9}"/>
              </a:ext>
            </a:extLst>
          </p:cNvPr>
          <p:cNvSpPr txBox="1"/>
          <p:nvPr/>
        </p:nvSpPr>
        <p:spPr>
          <a:xfrm>
            <a:off x="312592" y="2345298"/>
            <a:ext cx="4234356" cy="1738938"/>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The </a:t>
            </a:r>
            <a:r>
              <a:rPr lang="en-US" sz="1600" b="1" i="1" dirty="0">
                <a:latin typeface="Arial" panose="020B0604020202020204" pitchFamily="34" charset="0"/>
                <a:cs typeface="Arial" panose="020B0604020202020204" pitchFamily="34" charset="0"/>
              </a:rPr>
              <a:t>lack of </a:t>
            </a:r>
            <a:r>
              <a:rPr lang="en-US" sz="1600" b="1" i="1" dirty="0" err="1">
                <a:latin typeface="Arial" panose="020B0604020202020204" pitchFamily="34" charset="0"/>
                <a:cs typeface="Arial" panose="020B0604020202020204" pitchFamily="34" charset="0"/>
              </a:rPr>
              <a:t>harmonised</a:t>
            </a:r>
            <a:r>
              <a:rPr lang="en-US" sz="1600" b="1" i="1" dirty="0">
                <a:latin typeface="Arial" panose="020B0604020202020204" pitchFamily="34" charset="0"/>
                <a:cs typeface="Arial" panose="020B0604020202020204" pitchFamily="34" charset="0"/>
              </a:rPr>
              <a:t> approaches </a:t>
            </a:r>
            <a:r>
              <a:rPr lang="en-US" sz="1600" dirty="0">
                <a:latin typeface="Arial" panose="020B0604020202020204" pitchFamily="34" charset="0"/>
                <a:cs typeface="Arial" panose="020B0604020202020204" pitchFamily="34" charset="0"/>
              </a:rPr>
              <a:t>for technical and regulatory aspects for lifecycle management has </a:t>
            </a:r>
            <a:r>
              <a:rPr lang="en-US" sz="1600" b="1" i="1" dirty="0">
                <a:latin typeface="Arial" panose="020B0604020202020204" pitchFamily="34" charset="0"/>
                <a:cs typeface="Arial" panose="020B0604020202020204" pitchFamily="34" charset="0"/>
              </a:rPr>
              <a:t>hindered the anticipated innovation and continual improvement </a:t>
            </a:r>
            <a:r>
              <a:rPr lang="en-US" sz="1600" dirty="0">
                <a:latin typeface="Arial" panose="020B0604020202020204" pitchFamily="34" charset="0"/>
                <a:cs typeface="Arial" panose="020B0604020202020204" pitchFamily="34" charset="0"/>
              </a:rPr>
              <a:t>in the pharmaceutical and biotechnology sector.</a:t>
            </a:r>
          </a:p>
          <a:p>
            <a:pPr algn="r"/>
            <a:r>
              <a:rPr lang="en-US" sz="1100" dirty="0">
                <a:latin typeface="Arial" panose="020B0604020202020204" pitchFamily="34" charset="0"/>
                <a:cs typeface="Arial" panose="020B0604020202020204" pitchFamily="34" charset="0"/>
              </a:rPr>
              <a:t>ICH Q12 BP </a:t>
            </a:r>
          </a:p>
        </p:txBody>
      </p:sp>
      <p:sp>
        <p:nvSpPr>
          <p:cNvPr id="15" name="TextBox 14">
            <a:extLst>
              <a:ext uri="{FF2B5EF4-FFF2-40B4-BE49-F238E27FC236}">
                <a16:creationId xmlns:a16="http://schemas.microsoft.com/office/drawing/2014/main" id="{89721FA1-6BD4-E245-B60C-99A2BCC63430}"/>
              </a:ext>
            </a:extLst>
          </p:cNvPr>
          <p:cNvSpPr txBox="1"/>
          <p:nvPr/>
        </p:nvSpPr>
        <p:spPr>
          <a:xfrm>
            <a:off x="1181477" y="5070167"/>
            <a:ext cx="3758282" cy="738664"/>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This guideline is not intended to introduce new requirements necessitating changes to the regulations in the regions. </a:t>
            </a:r>
          </a:p>
        </p:txBody>
      </p:sp>
      <p:sp>
        <p:nvSpPr>
          <p:cNvPr id="17" name="TextBox 16">
            <a:extLst>
              <a:ext uri="{FF2B5EF4-FFF2-40B4-BE49-F238E27FC236}">
                <a16:creationId xmlns:a16="http://schemas.microsoft.com/office/drawing/2014/main" id="{4D60AD1A-6839-6745-A6EE-0DB56FF64B94}"/>
              </a:ext>
            </a:extLst>
          </p:cNvPr>
          <p:cNvSpPr txBox="1"/>
          <p:nvPr/>
        </p:nvSpPr>
        <p:spPr>
          <a:xfrm>
            <a:off x="3675347" y="359521"/>
            <a:ext cx="6100174" cy="1985159"/>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This guideline should enhance industry’s ability to </a:t>
            </a:r>
            <a:r>
              <a:rPr lang="en-US" sz="1600" b="1" i="1" dirty="0">
                <a:latin typeface="Arial" panose="020B0604020202020204" pitchFamily="34" charset="0"/>
                <a:cs typeface="Arial" panose="020B0604020202020204" pitchFamily="34" charset="0"/>
              </a:rPr>
              <a:t>manage many CMC changes effectively under the company’s PQS </a:t>
            </a:r>
            <a:r>
              <a:rPr lang="en-US" sz="1600" dirty="0">
                <a:latin typeface="Arial" panose="020B0604020202020204" pitchFamily="34" charset="0"/>
                <a:cs typeface="Arial" panose="020B0604020202020204" pitchFamily="34" charset="0"/>
              </a:rPr>
              <a:t>with less need for extensive regulatory oversight prior to implementation. This can incentivize continual improvement by providing an opportunity for </a:t>
            </a:r>
            <a:r>
              <a:rPr lang="en-US" sz="1600" b="1" i="1" dirty="0">
                <a:latin typeface="Arial" panose="020B0604020202020204" pitchFamily="34" charset="0"/>
                <a:cs typeface="Arial" panose="020B0604020202020204" pitchFamily="34" charset="0"/>
              </a:rPr>
              <a:t>greater flexibility in making post-approval changes</a:t>
            </a:r>
            <a:r>
              <a:rPr lang="en-US" sz="1600" dirty="0">
                <a:latin typeface="Arial" panose="020B0604020202020204" pitchFamily="34" charset="0"/>
                <a:cs typeface="Arial" panose="020B0604020202020204" pitchFamily="34" charset="0"/>
              </a:rPr>
              <a:t>. It could also result in </a:t>
            </a:r>
            <a:r>
              <a:rPr lang="en-US" sz="1600" b="1" i="1" dirty="0">
                <a:latin typeface="Arial" panose="020B0604020202020204" pitchFamily="34" charset="0"/>
                <a:cs typeface="Arial" panose="020B0604020202020204" pitchFamily="34" charset="0"/>
              </a:rPr>
              <a:t>fewer associated post-approval submissions</a:t>
            </a:r>
            <a:r>
              <a:rPr lang="en-US" sz="1600" dirty="0">
                <a:latin typeface="Arial" panose="020B0604020202020204" pitchFamily="34" charset="0"/>
                <a:cs typeface="Arial" panose="020B0604020202020204" pitchFamily="34" charset="0"/>
              </a:rPr>
              <a:t> to the MAA, and less associated regulatory burden. </a:t>
            </a:r>
          </a:p>
          <a:p>
            <a:pPr algn="r"/>
            <a:r>
              <a:rPr lang="en-US" sz="1100" dirty="0">
                <a:latin typeface="Arial" panose="020B0604020202020204" pitchFamily="34" charset="0"/>
                <a:cs typeface="Arial" panose="020B0604020202020204" pitchFamily="34" charset="0"/>
              </a:rPr>
              <a:t>ICH Q12 Guideline</a:t>
            </a:r>
          </a:p>
        </p:txBody>
      </p:sp>
      <p:sp>
        <p:nvSpPr>
          <p:cNvPr id="19" name="TextBox 18">
            <a:extLst>
              <a:ext uri="{FF2B5EF4-FFF2-40B4-BE49-F238E27FC236}">
                <a16:creationId xmlns:a16="http://schemas.microsoft.com/office/drawing/2014/main" id="{70EA730D-FA1A-0E4B-858A-249A6F5EF2FB}"/>
              </a:ext>
            </a:extLst>
          </p:cNvPr>
          <p:cNvSpPr txBox="1"/>
          <p:nvPr/>
        </p:nvSpPr>
        <p:spPr>
          <a:xfrm>
            <a:off x="6725434" y="2537284"/>
            <a:ext cx="3172342" cy="1246495"/>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“It is important to note that the legal framework always takes precedence over technical and scientific guidelines.”</a:t>
            </a:r>
          </a:p>
          <a:p>
            <a:pPr algn="r"/>
            <a:r>
              <a:rPr lang="en-US" sz="1100" b="1" dirty="0">
                <a:latin typeface="Arial" panose="020B0604020202020204" pitchFamily="34" charset="0"/>
                <a:cs typeface="Arial" panose="020B0604020202020204" pitchFamily="34" charset="0"/>
              </a:rPr>
              <a:t>EMA Note 2020</a:t>
            </a:r>
          </a:p>
        </p:txBody>
      </p:sp>
      <p:sp>
        <p:nvSpPr>
          <p:cNvPr id="20" name="Oval 19">
            <a:extLst>
              <a:ext uri="{FF2B5EF4-FFF2-40B4-BE49-F238E27FC236}">
                <a16:creationId xmlns:a16="http://schemas.microsoft.com/office/drawing/2014/main" id="{74FA54B0-926D-404D-86D4-F8F0960C788B}"/>
              </a:ext>
            </a:extLst>
          </p:cNvPr>
          <p:cNvSpPr/>
          <p:nvPr/>
        </p:nvSpPr>
        <p:spPr>
          <a:xfrm>
            <a:off x="7028562" y="3908882"/>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2020</a:t>
            </a:r>
          </a:p>
        </p:txBody>
      </p:sp>
      <p:sp>
        <p:nvSpPr>
          <p:cNvPr id="22" name="TextBox 21">
            <a:extLst>
              <a:ext uri="{FF2B5EF4-FFF2-40B4-BE49-F238E27FC236}">
                <a16:creationId xmlns:a16="http://schemas.microsoft.com/office/drawing/2014/main" id="{23D76A89-5DE1-8E40-8F1A-F25C22686A5C}"/>
              </a:ext>
            </a:extLst>
          </p:cNvPr>
          <p:cNvSpPr txBox="1"/>
          <p:nvPr/>
        </p:nvSpPr>
        <p:spPr>
          <a:xfrm>
            <a:off x="5756354" y="5123415"/>
            <a:ext cx="3575418" cy="523220"/>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EMA/CHMP/ICH/78332/2020</a:t>
            </a:r>
          </a:p>
          <a:p>
            <a:pPr algn="ctr"/>
            <a:r>
              <a:rPr lang="en-US" sz="1400" dirty="0">
                <a:latin typeface="Arial" panose="020B0604020202020204" pitchFamily="34" charset="0"/>
                <a:cs typeface="Arial" panose="020B0604020202020204" pitchFamily="34" charset="0"/>
              </a:rPr>
              <a:t>Note on EU implementation of ICH Q12 </a:t>
            </a:r>
          </a:p>
        </p:txBody>
      </p:sp>
      <p:sp>
        <p:nvSpPr>
          <p:cNvPr id="14" name="TextBox 13">
            <a:extLst>
              <a:ext uri="{FF2B5EF4-FFF2-40B4-BE49-F238E27FC236}">
                <a16:creationId xmlns:a16="http://schemas.microsoft.com/office/drawing/2014/main" id="{F8557466-0960-8D44-B8A9-8AB9DE8CF25C}"/>
              </a:ext>
            </a:extLst>
          </p:cNvPr>
          <p:cNvSpPr txBox="1"/>
          <p:nvPr/>
        </p:nvSpPr>
        <p:spPr>
          <a:xfrm>
            <a:off x="172312" y="114607"/>
            <a:ext cx="225388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 20-year journey so far…</a:t>
            </a:r>
          </a:p>
        </p:txBody>
      </p:sp>
      <p:pic>
        <p:nvPicPr>
          <p:cNvPr id="1028" name="Picture 4" descr="Image result for road block image">
            <a:extLst>
              <a:ext uri="{FF2B5EF4-FFF2-40B4-BE49-F238E27FC236}">
                <a16:creationId xmlns:a16="http://schemas.microsoft.com/office/drawing/2014/main" id="{BA5D9944-2FD6-B041-8825-947DD27BAD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9026" y="2494726"/>
            <a:ext cx="1823527" cy="13271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exclamation mark image">
            <a:extLst>
              <a:ext uri="{FF2B5EF4-FFF2-40B4-BE49-F238E27FC236}">
                <a16:creationId xmlns:a16="http://schemas.microsoft.com/office/drawing/2014/main" id="{F486102D-6DD7-8745-8F67-F6A561D00B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42" y="5196659"/>
            <a:ext cx="486233" cy="428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769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BAAB-0789-1741-A26F-868DE3A815A7}"/>
              </a:ext>
            </a:extLst>
          </p:cNvPr>
          <p:cNvSpPr>
            <a:spLocks noGrp="1"/>
          </p:cNvSpPr>
          <p:nvPr>
            <p:ph type="title"/>
          </p:nvPr>
        </p:nvSpPr>
        <p:spPr>
          <a:xfrm>
            <a:off x="838200" y="205323"/>
            <a:ext cx="10515600" cy="1809902"/>
          </a:xfrm>
        </p:spPr>
        <p:txBody>
          <a:bodyPr>
            <a:noAutofit/>
          </a:bodyPr>
          <a:lstStyle/>
          <a:p>
            <a:r>
              <a:rPr lang="en-US" sz="3200" b="1" dirty="0">
                <a:solidFill>
                  <a:srgbClr val="004165"/>
                </a:solidFill>
              </a:rPr>
              <a:t>Impact of COVID-19 on PACs</a:t>
            </a:r>
          </a:p>
        </p:txBody>
      </p:sp>
      <p:sp>
        <p:nvSpPr>
          <p:cNvPr id="7" name="Content Placeholder 6">
            <a:extLst>
              <a:ext uri="{FF2B5EF4-FFF2-40B4-BE49-F238E27FC236}">
                <a16:creationId xmlns:a16="http://schemas.microsoft.com/office/drawing/2014/main" id="{F6157E50-A744-454A-87A1-4E9B3E3A0110}"/>
              </a:ext>
            </a:extLst>
          </p:cNvPr>
          <p:cNvSpPr>
            <a:spLocks noGrp="1"/>
          </p:cNvSpPr>
          <p:nvPr>
            <p:ph idx="1"/>
          </p:nvPr>
        </p:nvSpPr>
        <p:spPr>
          <a:xfrm>
            <a:off x="838200" y="1748825"/>
            <a:ext cx="10515600" cy="4001934"/>
          </a:xfrm>
        </p:spPr>
        <p:txBody>
          <a:bodyPr>
            <a:normAutofit fontScale="92500" lnSpcReduction="10000"/>
          </a:bodyPr>
          <a:lstStyle/>
          <a:p>
            <a:r>
              <a:rPr lang="en-US" sz="1800" dirty="0"/>
              <a:t>COVID-19 demonstrated that the global regulatory framework is not agile enough to manage a pandemic – changes needed in days or week not months or years</a:t>
            </a:r>
          </a:p>
          <a:p>
            <a:r>
              <a:rPr lang="en-US" sz="1800" dirty="0"/>
              <a:t>Regulatory Agencies have used various ‘Emergency’ or ‘Exceptional’ ways to improve PAC agility and “down-grade” reporting </a:t>
            </a:r>
            <a:r>
              <a:rPr lang="en-US" sz="1800" dirty="0">
                <a:solidFill>
                  <a:srgbClr val="000000"/>
                </a:solidFill>
              </a:rPr>
              <a:t>level for some COVID-19 related PACs</a:t>
            </a:r>
          </a:p>
          <a:p>
            <a:r>
              <a:rPr lang="en-US" sz="1800" dirty="0">
                <a:solidFill>
                  <a:srgbClr val="000000"/>
                </a:solidFill>
              </a:rPr>
              <a:t>Some Agencies have also relied more on the company’s own PAC assessments. Common characteristics include</a:t>
            </a:r>
          </a:p>
          <a:p>
            <a:endParaRPr lang="en-US" sz="1800" dirty="0">
              <a:solidFill>
                <a:srgbClr val="000000"/>
              </a:solidFill>
            </a:endParaRPr>
          </a:p>
          <a:p>
            <a:pPr lvl="1"/>
            <a:r>
              <a:rPr lang="en-US" sz="2000" i="1" dirty="0">
                <a:solidFill>
                  <a:srgbClr val="000000"/>
                </a:solidFill>
              </a:rPr>
              <a:t>Formal application of Quality Risk Management (ICH Q9)</a:t>
            </a:r>
          </a:p>
          <a:p>
            <a:pPr lvl="1"/>
            <a:r>
              <a:rPr lang="en-US" sz="2000" i="1" dirty="0">
                <a:solidFill>
                  <a:srgbClr val="000000"/>
                </a:solidFill>
              </a:rPr>
              <a:t>Documentation of the company’s PAC assessment in the PQS (ICH Q10)</a:t>
            </a:r>
          </a:p>
          <a:p>
            <a:pPr lvl="1"/>
            <a:r>
              <a:rPr lang="en-US" sz="2000" i="1" dirty="0">
                <a:solidFill>
                  <a:srgbClr val="000000"/>
                </a:solidFill>
              </a:rPr>
              <a:t>Emphasize accountability of the Quality role (GMP)</a:t>
            </a:r>
          </a:p>
          <a:p>
            <a:pPr marL="0" indent="0">
              <a:buNone/>
            </a:pPr>
            <a:endParaRPr lang="en-US" sz="2000" dirty="0"/>
          </a:p>
          <a:p>
            <a:pPr marL="0" indent="0" algn="ctr">
              <a:buNone/>
            </a:pPr>
            <a:r>
              <a:rPr lang="en-US" sz="2000" b="1" dirty="0"/>
              <a:t>These characteristics should be applied/explored also when there is no crisis</a:t>
            </a:r>
          </a:p>
          <a:p>
            <a:pPr marL="0" indent="0" algn="ctr">
              <a:buNone/>
            </a:pPr>
            <a:r>
              <a:rPr lang="en-US" sz="2000" b="1" dirty="0"/>
              <a:t>The ‘system’ is not capable of managing sudden change in demand</a:t>
            </a:r>
          </a:p>
        </p:txBody>
      </p:sp>
      <p:sp>
        <p:nvSpPr>
          <p:cNvPr id="8" name="Title 1">
            <a:extLst>
              <a:ext uri="{FF2B5EF4-FFF2-40B4-BE49-F238E27FC236}">
                <a16:creationId xmlns:a16="http://schemas.microsoft.com/office/drawing/2014/main" id="{20A99250-69AC-D543-A057-165CBF912454}"/>
              </a:ext>
            </a:extLst>
          </p:cNvPr>
          <p:cNvSpPr txBox="1">
            <a:spLocks/>
          </p:cNvSpPr>
          <p:nvPr/>
        </p:nvSpPr>
        <p:spPr>
          <a:xfrm>
            <a:off x="1066800" y="958062"/>
            <a:ext cx="10058400" cy="10561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2800" dirty="0">
              <a:solidFill>
                <a:srgbClr val="005493"/>
              </a:solidFill>
            </a:endParaRPr>
          </a:p>
        </p:txBody>
      </p:sp>
    </p:spTree>
    <p:extLst>
      <p:ext uri="{BB962C8B-B14F-4D97-AF65-F5344CB8AC3E}">
        <p14:creationId xmlns:p14="http://schemas.microsoft.com/office/powerpoint/2010/main" val="2970712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8B7C0-3627-AA4F-882B-3B7FC5EBB307}"/>
              </a:ext>
            </a:extLst>
          </p:cNvPr>
          <p:cNvSpPr>
            <a:spLocks noGrp="1"/>
          </p:cNvSpPr>
          <p:nvPr>
            <p:ph type="title"/>
          </p:nvPr>
        </p:nvSpPr>
        <p:spPr/>
        <p:txBody>
          <a:bodyPr>
            <a:normAutofit/>
          </a:bodyPr>
          <a:lstStyle/>
          <a:p>
            <a:r>
              <a:rPr lang="en-US" sz="3200" b="1" dirty="0">
                <a:solidFill>
                  <a:srgbClr val="004165"/>
                </a:solidFill>
              </a:rPr>
              <a:t>Two Dimensions that Will Reduce the Global Regulatory Complexity</a:t>
            </a:r>
            <a:br>
              <a:rPr lang="en-US" sz="3200" b="1" dirty="0">
                <a:solidFill>
                  <a:srgbClr val="004165"/>
                </a:solidFill>
              </a:rPr>
            </a:br>
            <a:r>
              <a:rPr lang="en-US" sz="2000" b="1" dirty="0">
                <a:solidFill>
                  <a:srgbClr val="004165"/>
                </a:solidFill>
              </a:rPr>
              <a:t>for faster implementation of changes and fewer drug shortages</a:t>
            </a:r>
            <a:endParaRPr lang="en-US" sz="3200" b="1" dirty="0">
              <a:solidFill>
                <a:srgbClr val="004165"/>
              </a:solidFill>
            </a:endParaRPr>
          </a:p>
        </p:txBody>
      </p:sp>
      <p:sp>
        <p:nvSpPr>
          <p:cNvPr id="3" name="Content Placeholder 2">
            <a:extLst>
              <a:ext uri="{FF2B5EF4-FFF2-40B4-BE49-F238E27FC236}">
                <a16:creationId xmlns:a16="http://schemas.microsoft.com/office/drawing/2014/main" id="{CB0F16AD-0BB4-304C-8F18-5BA68FA673E5}"/>
              </a:ext>
            </a:extLst>
          </p:cNvPr>
          <p:cNvSpPr>
            <a:spLocks noGrp="1"/>
          </p:cNvSpPr>
          <p:nvPr>
            <p:ph idx="1"/>
          </p:nvPr>
        </p:nvSpPr>
        <p:spPr>
          <a:xfrm>
            <a:off x="683217" y="4619501"/>
            <a:ext cx="10515600" cy="1465422"/>
          </a:xfrm>
        </p:spPr>
        <p:txBody>
          <a:bodyPr/>
          <a:lstStyle/>
          <a:p>
            <a:pPr marL="0" indent="0">
              <a:buNone/>
            </a:pPr>
            <a:r>
              <a:rPr lang="en-US" sz="2400" dirty="0"/>
              <a:t>Dimension 2: </a:t>
            </a:r>
            <a:r>
              <a:rPr lang="en-US" sz="2400" b="1" dirty="0"/>
              <a:t>RELIANCE</a:t>
            </a:r>
          </a:p>
          <a:p>
            <a:pPr marL="0" indent="0">
              <a:buNone/>
            </a:pPr>
            <a:r>
              <a:rPr lang="en-US" sz="1800" dirty="0"/>
              <a:t>Encourage National Regulatory Agencies to rely more on other Regulatory Agencies (WLAs) for assessment of individual PACs following WHO guidance based on the 5 principles: </a:t>
            </a:r>
            <a:r>
              <a:rPr lang="en-US" sz="1800" i="1" dirty="0"/>
              <a:t>Sovereignty, Transparency, Consistency, Legal basis, Competency</a:t>
            </a:r>
            <a:endParaRPr lang="en-US" sz="1800" dirty="0"/>
          </a:p>
          <a:p>
            <a:pPr marL="0" indent="0">
              <a:buNone/>
            </a:pPr>
            <a:endParaRPr lang="en-US" dirty="0"/>
          </a:p>
          <a:p>
            <a:pPr marL="0" indent="0">
              <a:buNone/>
            </a:pPr>
            <a:endParaRPr lang="en-US" dirty="0"/>
          </a:p>
        </p:txBody>
      </p:sp>
      <p:sp>
        <p:nvSpPr>
          <p:cNvPr id="4" name="Rectangle 3">
            <a:extLst>
              <a:ext uri="{FF2B5EF4-FFF2-40B4-BE49-F238E27FC236}">
                <a16:creationId xmlns:a16="http://schemas.microsoft.com/office/drawing/2014/main" id="{1AE002DC-60BC-E84F-ABD4-DAC832F98464}"/>
              </a:ext>
            </a:extLst>
          </p:cNvPr>
          <p:cNvSpPr/>
          <p:nvPr/>
        </p:nvSpPr>
        <p:spPr>
          <a:xfrm>
            <a:off x="5324395" y="2575556"/>
            <a:ext cx="2943233" cy="336549"/>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rial" panose="020B0604020202020204" pitchFamily="34" charset="0"/>
                <a:cs typeface="Arial" panose="020B0604020202020204" pitchFamily="34" charset="0"/>
              </a:rPr>
              <a:t>     PQS ONLY</a:t>
            </a:r>
          </a:p>
        </p:txBody>
      </p:sp>
      <p:sp>
        <p:nvSpPr>
          <p:cNvPr id="5" name="Rectangle 4">
            <a:extLst>
              <a:ext uri="{FF2B5EF4-FFF2-40B4-BE49-F238E27FC236}">
                <a16:creationId xmlns:a16="http://schemas.microsoft.com/office/drawing/2014/main" id="{A5EDE43C-7448-C746-90FF-3AFE598FF3BB}"/>
              </a:ext>
            </a:extLst>
          </p:cNvPr>
          <p:cNvSpPr/>
          <p:nvPr/>
        </p:nvSpPr>
        <p:spPr>
          <a:xfrm>
            <a:off x="5324395" y="2927982"/>
            <a:ext cx="2943233" cy="121443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rial" panose="020B0604020202020204" pitchFamily="34" charset="0"/>
                <a:cs typeface="Arial" panose="020B0604020202020204" pitchFamily="34" charset="0"/>
              </a:rPr>
              <a:t>     PRIOR</a:t>
            </a:r>
          </a:p>
          <a:p>
            <a:r>
              <a:rPr lang="en-US" dirty="0">
                <a:solidFill>
                  <a:schemeClr val="tx1"/>
                </a:solidFill>
                <a:latin typeface="Arial" panose="020B0604020202020204" pitchFamily="34" charset="0"/>
                <a:cs typeface="Arial" panose="020B0604020202020204" pitchFamily="34" charset="0"/>
              </a:rPr>
              <a:t>     APPROVAL</a:t>
            </a:r>
          </a:p>
        </p:txBody>
      </p:sp>
      <p:sp>
        <p:nvSpPr>
          <p:cNvPr id="6" name="Pentagon 5">
            <a:extLst>
              <a:ext uri="{FF2B5EF4-FFF2-40B4-BE49-F238E27FC236}">
                <a16:creationId xmlns:a16="http://schemas.microsoft.com/office/drawing/2014/main" id="{33EC3311-869E-E746-882B-C2B41F849179}"/>
              </a:ext>
            </a:extLst>
          </p:cNvPr>
          <p:cNvSpPr/>
          <p:nvPr/>
        </p:nvSpPr>
        <p:spPr>
          <a:xfrm>
            <a:off x="8439070" y="2575556"/>
            <a:ext cx="2571750" cy="1118948"/>
          </a:xfrm>
          <a:prstGeom prst="homePlate">
            <a:avLst>
              <a:gd name="adj" fmla="val 17755"/>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Pentagon 6">
            <a:extLst>
              <a:ext uri="{FF2B5EF4-FFF2-40B4-BE49-F238E27FC236}">
                <a16:creationId xmlns:a16="http://schemas.microsoft.com/office/drawing/2014/main" id="{2B0C7B75-547E-FE4B-8521-87C08B0F5511}"/>
              </a:ext>
            </a:extLst>
          </p:cNvPr>
          <p:cNvSpPr/>
          <p:nvPr/>
        </p:nvSpPr>
        <p:spPr>
          <a:xfrm>
            <a:off x="8440657" y="3712705"/>
            <a:ext cx="2571750" cy="406676"/>
          </a:xfrm>
          <a:prstGeom prst="homePlat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D2B2F3E-8CA3-7043-AD4A-F2833A4265C6}"/>
              </a:ext>
            </a:extLst>
          </p:cNvPr>
          <p:cNvSpPr txBox="1"/>
          <p:nvPr/>
        </p:nvSpPr>
        <p:spPr>
          <a:xfrm>
            <a:off x="7628404" y="1691212"/>
            <a:ext cx="1515158" cy="584775"/>
          </a:xfrm>
          <a:prstGeom prst="rect">
            <a:avLst/>
          </a:prstGeom>
          <a:noFill/>
        </p:spPr>
        <p:txBody>
          <a:bodyPr wrap="none" rtlCol="0">
            <a:spAutoFit/>
          </a:bodyPr>
          <a:lstStyle/>
          <a:p>
            <a:pPr algn="ctr"/>
            <a:r>
              <a:rPr lang="en-US" sz="1600" b="1" dirty="0">
                <a:latin typeface="Arial" panose="020B0604020202020204" pitchFamily="34" charset="0"/>
                <a:cs typeface="Arial" panose="020B0604020202020204" pitchFamily="34" charset="0"/>
              </a:rPr>
              <a:t>SCIENCE &amp; </a:t>
            </a:r>
          </a:p>
          <a:p>
            <a:pPr algn="ctr"/>
            <a:r>
              <a:rPr lang="en-US" sz="1600" b="1" dirty="0">
                <a:latin typeface="Arial" panose="020B0604020202020204" pitchFamily="34" charset="0"/>
                <a:cs typeface="Arial" panose="020B0604020202020204" pitchFamily="34" charset="0"/>
              </a:rPr>
              <a:t>RISK-BASED </a:t>
            </a:r>
          </a:p>
        </p:txBody>
      </p:sp>
      <p:sp>
        <p:nvSpPr>
          <p:cNvPr id="9" name="TextBox 8">
            <a:extLst>
              <a:ext uri="{FF2B5EF4-FFF2-40B4-BE49-F238E27FC236}">
                <a16:creationId xmlns:a16="http://schemas.microsoft.com/office/drawing/2014/main" id="{34CECF2B-8A0A-D642-94B4-5D9AA2EB0A9E}"/>
              </a:ext>
            </a:extLst>
          </p:cNvPr>
          <p:cNvSpPr txBox="1"/>
          <p:nvPr/>
        </p:nvSpPr>
        <p:spPr>
          <a:xfrm>
            <a:off x="7140060" y="4291195"/>
            <a:ext cx="2255136"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FOR LOW-RISK PACs</a:t>
            </a:r>
          </a:p>
        </p:txBody>
      </p:sp>
      <p:sp>
        <p:nvSpPr>
          <p:cNvPr id="10" name="Oval 9">
            <a:extLst>
              <a:ext uri="{FF2B5EF4-FFF2-40B4-BE49-F238E27FC236}">
                <a16:creationId xmlns:a16="http://schemas.microsoft.com/office/drawing/2014/main" id="{2FE47705-594A-7A42-8FFB-18EB92D3F399}"/>
              </a:ext>
            </a:extLst>
          </p:cNvPr>
          <p:cNvSpPr/>
          <p:nvPr/>
        </p:nvSpPr>
        <p:spPr>
          <a:xfrm>
            <a:off x="7482167" y="2419802"/>
            <a:ext cx="1807633" cy="1857551"/>
          </a:xfrm>
          <a:prstGeom prst="ellipse">
            <a:avLst/>
          </a:prstGeom>
          <a:pattFill prst="lgGrid">
            <a:fgClr>
              <a:schemeClr val="accent1">
                <a:lumMod val="75000"/>
              </a:schemeClr>
            </a:fgClr>
            <a:bgClr>
              <a:schemeClr val="accent1">
                <a:lumMod val="40000"/>
                <a:lumOff val="60000"/>
              </a:schemeClr>
            </a:bgClr>
          </a:pattFill>
          <a:ln>
            <a:solidFill>
              <a:schemeClr val="accent1"/>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6350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D763FAA-D082-DD43-82F9-CC2C565F043C}"/>
              </a:ext>
            </a:extLst>
          </p:cNvPr>
          <p:cNvSpPr txBox="1"/>
          <p:nvPr/>
        </p:nvSpPr>
        <p:spPr>
          <a:xfrm>
            <a:off x="9713456" y="4194624"/>
            <a:ext cx="2255136" cy="46166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Note: &gt; 99% of all prior approval PACs are approved</a:t>
            </a:r>
          </a:p>
        </p:txBody>
      </p:sp>
      <p:sp>
        <p:nvSpPr>
          <p:cNvPr id="15" name="TextBox 14">
            <a:extLst>
              <a:ext uri="{FF2B5EF4-FFF2-40B4-BE49-F238E27FC236}">
                <a16:creationId xmlns:a16="http://schemas.microsoft.com/office/drawing/2014/main" id="{DAC188A8-0D95-6048-9DD9-A76F8EE272F8}"/>
              </a:ext>
            </a:extLst>
          </p:cNvPr>
          <p:cNvSpPr txBox="1"/>
          <p:nvPr/>
        </p:nvSpPr>
        <p:spPr>
          <a:xfrm>
            <a:off x="683217" y="2670244"/>
            <a:ext cx="4304419" cy="1292662"/>
          </a:xfrm>
          <a:prstGeom prst="rect">
            <a:avLst/>
          </a:prstGeom>
          <a:noFill/>
        </p:spPr>
        <p:txBody>
          <a:bodyPr wrap="square">
            <a:spAutoFit/>
          </a:bodyPr>
          <a:lstStyle/>
          <a:p>
            <a:pPr marL="0" indent="0">
              <a:buNone/>
            </a:pPr>
            <a:r>
              <a:rPr lang="en-US" sz="2400" dirty="0">
                <a:latin typeface="Arial" panose="020B0604020202020204" pitchFamily="34" charset="0"/>
                <a:cs typeface="Arial" panose="020B0604020202020204" pitchFamily="34" charset="0"/>
              </a:rPr>
              <a:t>Dimension 1: </a:t>
            </a:r>
            <a:r>
              <a:rPr lang="en-US" sz="2400" b="1" dirty="0">
                <a:latin typeface="Arial" panose="020B0604020202020204" pitchFamily="34" charset="0"/>
                <a:cs typeface="Arial" panose="020B0604020202020204" pitchFamily="34" charset="0"/>
              </a:rPr>
              <a:t>SCIENCE</a:t>
            </a:r>
          </a:p>
          <a:p>
            <a:pPr marL="0" indent="0">
              <a:buNone/>
            </a:pPr>
            <a:r>
              <a:rPr lang="en-US" sz="1800" dirty="0">
                <a:latin typeface="Arial" panose="020B0604020202020204" pitchFamily="34" charset="0"/>
                <a:cs typeface="Arial" panose="020B0604020202020204" pitchFamily="34" charset="0"/>
              </a:rPr>
              <a:t>Managing more PACs in the PQS only as agreed between regulators and industry in ICH Q10 Annex 1</a:t>
            </a:r>
          </a:p>
        </p:txBody>
      </p:sp>
    </p:spTree>
    <p:extLst>
      <p:ext uri="{BB962C8B-B14F-4D97-AF65-F5344CB8AC3E}">
        <p14:creationId xmlns:p14="http://schemas.microsoft.com/office/powerpoint/2010/main" val="2623342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7E9C7-D5F1-8C4A-A676-F5E9815C77FE}"/>
              </a:ext>
            </a:extLst>
          </p:cNvPr>
          <p:cNvSpPr>
            <a:spLocks noGrp="1"/>
          </p:cNvSpPr>
          <p:nvPr>
            <p:ph type="title"/>
          </p:nvPr>
        </p:nvSpPr>
        <p:spPr>
          <a:xfrm>
            <a:off x="541837" y="209707"/>
            <a:ext cx="10387752" cy="1325563"/>
          </a:xfrm>
        </p:spPr>
        <p:txBody>
          <a:bodyPr>
            <a:normAutofit/>
          </a:bodyPr>
          <a:lstStyle/>
          <a:p>
            <a:r>
              <a:rPr lang="en-US" sz="3200" b="1" dirty="0">
                <a:solidFill>
                  <a:srgbClr val="004165"/>
                </a:solidFill>
              </a:rPr>
              <a:t>Which Batch Can be Released to Which Country?</a:t>
            </a:r>
            <a:br>
              <a:rPr lang="en-US" sz="3200" b="1" dirty="0">
                <a:solidFill>
                  <a:srgbClr val="004165"/>
                </a:solidFill>
              </a:rPr>
            </a:br>
            <a:r>
              <a:rPr lang="en-US" sz="2000" b="1" dirty="0">
                <a:solidFill>
                  <a:srgbClr val="004165"/>
                </a:solidFill>
              </a:rPr>
              <a:t>The Daily Challenge for Chief Quality Officers (CQOs)</a:t>
            </a:r>
            <a:endParaRPr lang="en-US" sz="3200" b="1" dirty="0">
              <a:solidFill>
                <a:srgbClr val="004165"/>
              </a:solidFill>
            </a:endParaRPr>
          </a:p>
        </p:txBody>
      </p:sp>
      <p:sp>
        <p:nvSpPr>
          <p:cNvPr id="4" name="Striped Right Arrow 3">
            <a:extLst>
              <a:ext uri="{FF2B5EF4-FFF2-40B4-BE49-F238E27FC236}">
                <a16:creationId xmlns:a16="http://schemas.microsoft.com/office/drawing/2014/main" id="{B872E8AB-D774-9C46-8DB8-F6F4FE2E8A9D}"/>
              </a:ext>
            </a:extLst>
          </p:cNvPr>
          <p:cNvSpPr/>
          <p:nvPr/>
        </p:nvSpPr>
        <p:spPr>
          <a:xfrm>
            <a:off x="312592" y="4700410"/>
            <a:ext cx="11775023" cy="46313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74DAD51B-63E0-7D42-BDC2-4C217114AA29}"/>
              </a:ext>
            </a:extLst>
          </p:cNvPr>
          <p:cNvSpPr/>
          <p:nvPr/>
        </p:nvSpPr>
        <p:spPr>
          <a:xfrm>
            <a:off x="860844" y="4611345"/>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2014</a:t>
            </a:r>
          </a:p>
        </p:txBody>
      </p:sp>
      <p:sp>
        <p:nvSpPr>
          <p:cNvPr id="6" name="Oval 5">
            <a:extLst>
              <a:ext uri="{FF2B5EF4-FFF2-40B4-BE49-F238E27FC236}">
                <a16:creationId xmlns:a16="http://schemas.microsoft.com/office/drawing/2014/main" id="{37528432-FCFC-064A-B1D6-B266E8618671}"/>
              </a:ext>
            </a:extLst>
          </p:cNvPr>
          <p:cNvSpPr/>
          <p:nvPr/>
        </p:nvSpPr>
        <p:spPr>
          <a:xfrm>
            <a:off x="5997559" y="4611345"/>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2019</a:t>
            </a:r>
          </a:p>
        </p:txBody>
      </p:sp>
      <p:sp>
        <p:nvSpPr>
          <p:cNvPr id="7" name="TextBox 6">
            <a:extLst>
              <a:ext uri="{FF2B5EF4-FFF2-40B4-BE49-F238E27FC236}">
                <a16:creationId xmlns:a16="http://schemas.microsoft.com/office/drawing/2014/main" id="{8A46A438-984D-CB4C-968C-500201C0FC87}"/>
              </a:ext>
            </a:extLst>
          </p:cNvPr>
          <p:cNvSpPr txBox="1"/>
          <p:nvPr/>
        </p:nvSpPr>
        <p:spPr>
          <a:xfrm>
            <a:off x="792059" y="5273153"/>
            <a:ext cx="1029128"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PDA TR68</a:t>
            </a:r>
          </a:p>
        </p:txBody>
      </p:sp>
      <p:sp>
        <p:nvSpPr>
          <p:cNvPr id="8" name="TextBox 7">
            <a:extLst>
              <a:ext uri="{FF2B5EF4-FFF2-40B4-BE49-F238E27FC236}">
                <a16:creationId xmlns:a16="http://schemas.microsoft.com/office/drawing/2014/main" id="{F48973F5-706B-4745-8A95-996C76B2A31A}"/>
              </a:ext>
            </a:extLst>
          </p:cNvPr>
          <p:cNvSpPr txBox="1"/>
          <p:nvPr/>
        </p:nvSpPr>
        <p:spPr>
          <a:xfrm>
            <a:off x="7028562" y="5311001"/>
            <a:ext cx="1031003"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Solution Paper</a:t>
            </a:r>
          </a:p>
        </p:txBody>
      </p:sp>
      <p:sp>
        <p:nvSpPr>
          <p:cNvPr id="9" name="Oval 8">
            <a:extLst>
              <a:ext uri="{FF2B5EF4-FFF2-40B4-BE49-F238E27FC236}">
                <a16:creationId xmlns:a16="http://schemas.microsoft.com/office/drawing/2014/main" id="{FF601A6B-FEFE-B74E-873D-0D57D5440A6C}"/>
              </a:ext>
            </a:extLst>
          </p:cNvPr>
          <p:cNvSpPr/>
          <p:nvPr/>
        </p:nvSpPr>
        <p:spPr>
          <a:xfrm>
            <a:off x="7028562" y="4590805"/>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2020</a:t>
            </a:r>
          </a:p>
        </p:txBody>
      </p:sp>
      <p:sp>
        <p:nvSpPr>
          <p:cNvPr id="10" name="Oval 9">
            <a:extLst>
              <a:ext uri="{FF2B5EF4-FFF2-40B4-BE49-F238E27FC236}">
                <a16:creationId xmlns:a16="http://schemas.microsoft.com/office/drawing/2014/main" id="{147520B0-ECF9-B044-B206-1D7E663CFDF2}"/>
              </a:ext>
            </a:extLst>
          </p:cNvPr>
          <p:cNvSpPr/>
          <p:nvPr/>
        </p:nvSpPr>
        <p:spPr>
          <a:xfrm>
            <a:off x="4966556" y="4611345"/>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2018</a:t>
            </a:r>
          </a:p>
        </p:txBody>
      </p:sp>
      <p:sp>
        <p:nvSpPr>
          <p:cNvPr id="15" name="TextBox 14">
            <a:extLst>
              <a:ext uri="{FF2B5EF4-FFF2-40B4-BE49-F238E27FC236}">
                <a16:creationId xmlns:a16="http://schemas.microsoft.com/office/drawing/2014/main" id="{19549226-F97A-0C46-BA3B-6193830AA691}"/>
              </a:ext>
            </a:extLst>
          </p:cNvPr>
          <p:cNvSpPr txBox="1"/>
          <p:nvPr/>
        </p:nvSpPr>
        <p:spPr>
          <a:xfrm>
            <a:off x="499343" y="1387734"/>
            <a:ext cx="4969972" cy="2585323"/>
          </a:xfrm>
          <a:prstGeom prst="rect">
            <a:avLst/>
          </a:prstGeom>
          <a:noFill/>
        </p:spPr>
        <p:txBody>
          <a:bodyPr wrap="square">
            <a:spAutoFit/>
          </a:bodyPr>
          <a:lstStyle/>
          <a:p>
            <a:pPr lvl="0">
              <a:defRPr/>
            </a:pPr>
            <a:r>
              <a:rPr lang="en-US" sz="1800" dirty="0">
                <a:solidFill>
                  <a:srgbClr val="000000"/>
                </a:solidFill>
                <a:latin typeface="Arial" panose="020B0604020202020204" pitchFamily="34" charset="0"/>
                <a:cs typeface="Arial" panose="020B0604020202020204" pitchFamily="34" charset="0"/>
              </a:rPr>
              <a:t>The CQOs of the top 25+ pharma companies have come together to speak with One-Voice-Of-Quality on </a:t>
            </a:r>
            <a:r>
              <a:rPr lang="en-US" dirty="0">
                <a:solidFill>
                  <a:srgbClr val="000000"/>
                </a:solidFill>
                <a:latin typeface="Arial" panose="020B0604020202020204" pitchFamily="34" charset="0"/>
                <a:cs typeface="Arial" panose="020B0604020202020204" pitchFamily="34" charset="0"/>
              </a:rPr>
              <a:t>the topic of PACs (1VQ on PAC)</a:t>
            </a:r>
          </a:p>
          <a:p>
            <a:pPr lvl="0">
              <a:defRPr/>
            </a:pPr>
            <a:endParaRPr lang="en-US" sz="1800" dirty="0">
              <a:solidFill>
                <a:srgbClr val="000000"/>
              </a:solidFill>
              <a:latin typeface="Arial" panose="020B0604020202020204" pitchFamily="34" charset="0"/>
              <a:cs typeface="Arial" panose="020B0604020202020204" pitchFamily="34" charset="0"/>
            </a:endParaRPr>
          </a:p>
          <a:p>
            <a:pPr lvl="0">
              <a:defRPr/>
            </a:pPr>
            <a:r>
              <a:rPr lang="en-US" sz="1800" dirty="0">
                <a:solidFill>
                  <a:srgbClr val="000000"/>
                </a:solidFill>
                <a:latin typeface="Arial" panose="020B0604020202020204" pitchFamily="34" charset="0"/>
                <a:cs typeface="Arial" panose="020B0604020202020204" pitchFamily="34" charset="0"/>
              </a:rPr>
              <a:t>The CQOs are </a:t>
            </a:r>
          </a:p>
          <a:p>
            <a:pPr marL="285750" lvl="0" indent="-285750">
              <a:buFont typeface="Arial" panose="020B0604020202020204" pitchFamily="34" charset="0"/>
              <a:buChar char="•"/>
              <a:defRPr/>
            </a:pPr>
            <a:r>
              <a:rPr lang="en-US" sz="1800" dirty="0">
                <a:solidFill>
                  <a:srgbClr val="000000"/>
                </a:solidFill>
                <a:latin typeface="Arial" panose="020B0604020202020204" pitchFamily="34" charset="0"/>
                <a:cs typeface="Arial" panose="020B0604020202020204" pitchFamily="34" charset="0"/>
              </a:rPr>
              <a:t>Accountable for their company’s PQS and its effectiveness</a:t>
            </a:r>
          </a:p>
          <a:p>
            <a:pPr marL="285750" lvl="0" indent="-285750">
              <a:buFont typeface="Arial" panose="020B0604020202020204" pitchFamily="34" charset="0"/>
              <a:buChar char="•"/>
              <a:defRPr/>
            </a:pPr>
            <a:r>
              <a:rPr lang="en-US" sz="1800" dirty="0">
                <a:solidFill>
                  <a:srgbClr val="000000"/>
                </a:solidFill>
                <a:latin typeface="Arial" panose="020B0604020202020204" pitchFamily="34" charset="0"/>
                <a:cs typeface="Arial" panose="020B0604020202020204" pitchFamily="34" charset="0"/>
              </a:rPr>
              <a:t>Responsible for release of safe, efficacious, quality medicines to the market</a:t>
            </a:r>
            <a:endParaRPr lang="en-US"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B89B248E-2136-3041-8218-9419B5EC91A6}"/>
              </a:ext>
            </a:extLst>
          </p:cNvPr>
          <p:cNvPicPr>
            <a:picLocks noChangeAspect="1"/>
          </p:cNvPicPr>
          <p:nvPr/>
        </p:nvPicPr>
        <p:blipFill>
          <a:blip r:embed="rId2"/>
          <a:stretch>
            <a:fillRect/>
          </a:stretch>
        </p:blipFill>
        <p:spPr>
          <a:xfrm>
            <a:off x="9616333" y="959198"/>
            <a:ext cx="2076324" cy="1325563"/>
          </a:xfrm>
          <a:prstGeom prst="rect">
            <a:avLst/>
          </a:prstGeom>
        </p:spPr>
      </p:pic>
      <p:sp>
        <p:nvSpPr>
          <p:cNvPr id="19" name="TextBox 18">
            <a:extLst>
              <a:ext uri="{FF2B5EF4-FFF2-40B4-BE49-F238E27FC236}">
                <a16:creationId xmlns:a16="http://schemas.microsoft.com/office/drawing/2014/main" id="{742A7C03-906E-734B-AD78-7EA21AB86110}"/>
              </a:ext>
            </a:extLst>
          </p:cNvPr>
          <p:cNvSpPr txBox="1"/>
          <p:nvPr/>
        </p:nvSpPr>
        <p:spPr>
          <a:xfrm>
            <a:off x="4835050" y="5333522"/>
            <a:ext cx="1239442"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1VQ on PAC</a:t>
            </a:r>
          </a:p>
          <a:p>
            <a:r>
              <a:rPr lang="en-US" sz="1400" dirty="0">
                <a:latin typeface="Arial" panose="020B0604020202020204" pitchFamily="34" charset="0"/>
                <a:cs typeface="Arial" panose="020B0604020202020204" pitchFamily="34" charset="0"/>
              </a:rPr>
              <a:t>Initiative start</a:t>
            </a:r>
          </a:p>
        </p:txBody>
      </p:sp>
      <p:sp>
        <p:nvSpPr>
          <p:cNvPr id="20" name="TextBox 19">
            <a:extLst>
              <a:ext uri="{FF2B5EF4-FFF2-40B4-BE49-F238E27FC236}">
                <a16:creationId xmlns:a16="http://schemas.microsoft.com/office/drawing/2014/main" id="{7168AF55-DB47-6747-B347-A179169DC0CD}"/>
              </a:ext>
            </a:extLst>
          </p:cNvPr>
          <p:cNvSpPr txBox="1"/>
          <p:nvPr/>
        </p:nvSpPr>
        <p:spPr>
          <a:xfrm>
            <a:off x="6062685" y="5311000"/>
            <a:ext cx="1031003"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Concept Paper</a:t>
            </a:r>
          </a:p>
        </p:txBody>
      </p:sp>
      <p:sp>
        <p:nvSpPr>
          <p:cNvPr id="21" name="TextBox 20">
            <a:extLst>
              <a:ext uri="{FF2B5EF4-FFF2-40B4-BE49-F238E27FC236}">
                <a16:creationId xmlns:a16="http://schemas.microsoft.com/office/drawing/2014/main" id="{D1F12C07-CFD8-954C-A29F-3E4622BC6AE8}"/>
              </a:ext>
            </a:extLst>
          </p:cNvPr>
          <p:cNvSpPr txBox="1"/>
          <p:nvPr/>
        </p:nvSpPr>
        <p:spPr>
          <a:xfrm>
            <a:off x="8778465" y="6340739"/>
            <a:ext cx="4830782"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hlinkClick r:id="rId3"/>
              </a:rPr>
              <a:t>https://prst.ie/1vq/ </a:t>
            </a:r>
            <a:r>
              <a:rPr lang="en-US" sz="1000" dirty="0">
                <a:latin typeface="Arial" panose="020B0604020202020204" pitchFamily="34" charset="0"/>
                <a:cs typeface="Arial" panose="020B0604020202020204" pitchFamily="34" charset="0"/>
                <a:hlinkClick r:id="rId3"/>
              </a:rPr>
              <a:t>(Industry 1VQ on PAC Initiative)</a:t>
            </a:r>
            <a:endParaRPr lang="en-US"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1DDE4AE-93ED-ED4D-AD69-FE3A0D18A796}"/>
              </a:ext>
            </a:extLst>
          </p:cNvPr>
          <p:cNvSpPr txBox="1"/>
          <p:nvPr/>
        </p:nvSpPr>
        <p:spPr>
          <a:xfrm>
            <a:off x="6096000" y="2373826"/>
            <a:ext cx="5486843" cy="2031325"/>
          </a:xfrm>
          <a:prstGeom prst="rect">
            <a:avLst/>
          </a:prstGeom>
          <a:noFill/>
        </p:spPr>
        <p:txBody>
          <a:bodyPr wrap="square">
            <a:spAutoFit/>
          </a:bodyPr>
          <a:lstStyle/>
          <a:p>
            <a:pPr lvl="0">
              <a:defRPr/>
            </a:pPr>
            <a:r>
              <a:rPr lang="en-US" sz="1800" dirty="0">
                <a:solidFill>
                  <a:srgbClr val="000000"/>
                </a:solidFill>
                <a:latin typeface="Arial" panose="020B0604020202020204" pitchFamily="34" charset="0"/>
                <a:cs typeface="Arial" panose="020B0604020202020204" pitchFamily="34" charset="0"/>
              </a:rPr>
              <a:t>The CQOs are the first to define and publish what constitutes an effective PQS at system and individual PAC level since ICH Q10 was published.</a:t>
            </a:r>
          </a:p>
          <a:p>
            <a:pPr lvl="0">
              <a:defRPr/>
            </a:pPr>
            <a:endParaRPr lang="en-US" dirty="0">
              <a:solidFill>
                <a:srgbClr val="000000"/>
              </a:solidFill>
              <a:latin typeface="Arial" panose="020B0604020202020204" pitchFamily="34" charset="0"/>
              <a:cs typeface="Arial" panose="020B0604020202020204" pitchFamily="34" charset="0"/>
            </a:endParaRPr>
          </a:p>
          <a:p>
            <a:pPr lvl="0">
              <a:defRPr/>
            </a:pPr>
            <a:r>
              <a:rPr lang="en-US" dirty="0">
                <a:solidFill>
                  <a:srgbClr val="000000"/>
                </a:solidFill>
                <a:latin typeface="Arial" panose="020B0604020202020204" pitchFamily="34" charset="0"/>
                <a:cs typeface="Arial" panose="020B0604020202020204" pitchFamily="34" charset="0"/>
              </a:rPr>
              <a:t>The solution is in line with ICH Q9, Q10, Q12 and defines how many more PACs can be managed in the PQS only as outlined in ICH Q10 Annex 1 </a:t>
            </a:r>
            <a:endParaRPr lang="en-US" sz="18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044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7E9C7-D5F1-8C4A-A676-F5E9815C77FE}"/>
              </a:ext>
            </a:extLst>
          </p:cNvPr>
          <p:cNvSpPr>
            <a:spLocks noGrp="1"/>
          </p:cNvSpPr>
          <p:nvPr>
            <p:ph type="title"/>
          </p:nvPr>
        </p:nvSpPr>
        <p:spPr>
          <a:xfrm>
            <a:off x="541837" y="209707"/>
            <a:ext cx="5951953" cy="1325563"/>
          </a:xfrm>
        </p:spPr>
        <p:txBody>
          <a:bodyPr>
            <a:normAutofit/>
          </a:bodyPr>
          <a:lstStyle/>
          <a:p>
            <a:r>
              <a:rPr lang="en-US" sz="3200" b="1" dirty="0">
                <a:solidFill>
                  <a:srgbClr val="004165"/>
                </a:solidFill>
              </a:rPr>
              <a:t>An Invitation to Dialog </a:t>
            </a:r>
          </a:p>
        </p:txBody>
      </p:sp>
      <p:pic>
        <p:nvPicPr>
          <p:cNvPr id="18" name="Picture 17" descr="Graphical user interface, text, application, email&#10;&#10;Description automatically generated">
            <a:extLst>
              <a:ext uri="{FF2B5EF4-FFF2-40B4-BE49-F238E27FC236}">
                <a16:creationId xmlns:a16="http://schemas.microsoft.com/office/drawing/2014/main" id="{02C56577-BBA8-454E-B11E-212C670B11B6}"/>
              </a:ext>
            </a:extLst>
          </p:cNvPr>
          <p:cNvPicPr>
            <a:picLocks noChangeAspect="1"/>
          </p:cNvPicPr>
          <p:nvPr/>
        </p:nvPicPr>
        <p:blipFill>
          <a:blip r:embed="rId2"/>
          <a:stretch>
            <a:fillRect/>
          </a:stretch>
        </p:blipFill>
        <p:spPr>
          <a:xfrm>
            <a:off x="1799315" y="1626651"/>
            <a:ext cx="8406695" cy="3604697"/>
          </a:xfrm>
          <a:prstGeom prst="rect">
            <a:avLst/>
          </a:prstGeom>
        </p:spPr>
      </p:pic>
      <p:pic>
        <p:nvPicPr>
          <p:cNvPr id="16" name="Picture 15">
            <a:extLst>
              <a:ext uri="{FF2B5EF4-FFF2-40B4-BE49-F238E27FC236}">
                <a16:creationId xmlns:a16="http://schemas.microsoft.com/office/drawing/2014/main" id="{B89B248E-2136-3041-8218-9419B5EC91A6}"/>
              </a:ext>
            </a:extLst>
          </p:cNvPr>
          <p:cNvPicPr>
            <a:picLocks noChangeAspect="1"/>
          </p:cNvPicPr>
          <p:nvPr/>
        </p:nvPicPr>
        <p:blipFill>
          <a:blip r:embed="rId3"/>
          <a:stretch>
            <a:fillRect/>
          </a:stretch>
        </p:blipFill>
        <p:spPr>
          <a:xfrm>
            <a:off x="10206010" y="368650"/>
            <a:ext cx="1827360" cy="1166620"/>
          </a:xfrm>
          <a:prstGeom prst="rect">
            <a:avLst/>
          </a:prstGeom>
        </p:spPr>
      </p:pic>
      <p:sp>
        <p:nvSpPr>
          <p:cNvPr id="21" name="TextBox 20">
            <a:extLst>
              <a:ext uri="{FF2B5EF4-FFF2-40B4-BE49-F238E27FC236}">
                <a16:creationId xmlns:a16="http://schemas.microsoft.com/office/drawing/2014/main" id="{D1F12C07-CFD8-954C-A29F-3E4622BC6AE8}"/>
              </a:ext>
            </a:extLst>
          </p:cNvPr>
          <p:cNvSpPr txBox="1"/>
          <p:nvPr/>
        </p:nvSpPr>
        <p:spPr>
          <a:xfrm>
            <a:off x="8778465" y="6340739"/>
            <a:ext cx="4830782"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hlinkClick r:id="rId4"/>
              </a:rPr>
              <a:t>https://prst.ie/1vq/ </a:t>
            </a:r>
            <a:r>
              <a:rPr lang="en-US" sz="1000" dirty="0">
                <a:latin typeface="Arial" panose="020B0604020202020204" pitchFamily="34" charset="0"/>
                <a:cs typeface="Arial" panose="020B0604020202020204" pitchFamily="34" charset="0"/>
                <a:hlinkClick r:id="rId4"/>
              </a:rPr>
              <a:t>(Industry 1VQ on PAC Initiative)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1596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2BD40-1178-E844-AFDE-4099F1D130C0}"/>
              </a:ext>
            </a:extLst>
          </p:cNvPr>
          <p:cNvSpPr>
            <a:spLocks noGrp="1"/>
          </p:cNvSpPr>
          <p:nvPr>
            <p:ph type="title"/>
          </p:nvPr>
        </p:nvSpPr>
        <p:spPr>
          <a:xfrm>
            <a:off x="381000" y="139502"/>
            <a:ext cx="10972800" cy="1325563"/>
          </a:xfrm>
        </p:spPr>
        <p:txBody>
          <a:bodyPr>
            <a:normAutofit/>
          </a:bodyPr>
          <a:lstStyle/>
          <a:p>
            <a:r>
              <a:rPr lang="en-US" sz="3200" dirty="0">
                <a:solidFill>
                  <a:srgbClr val="005493"/>
                </a:solidFill>
              </a:rPr>
              <a:t>1VQ on PAC Have Defined Effective PQS at </a:t>
            </a:r>
            <a:r>
              <a:rPr lang="en-US" sz="3200" b="1" dirty="0">
                <a:solidFill>
                  <a:srgbClr val="005493"/>
                </a:solidFill>
              </a:rPr>
              <a:t>System Level</a:t>
            </a:r>
            <a:endParaRPr lang="en-US" sz="3200" dirty="0"/>
          </a:p>
        </p:txBody>
      </p:sp>
      <p:pic>
        <p:nvPicPr>
          <p:cNvPr id="4" name="Picture 3">
            <a:extLst>
              <a:ext uri="{FF2B5EF4-FFF2-40B4-BE49-F238E27FC236}">
                <a16:creationId xmlns:a16="http://schemas.microsoft.com/office/drawing/2014/main" id="{FA79734A-EBD7-3D41-9E85-DAB59883DBFF}"/>
              </a:ext>
            </a:extLst>
          </p:cNvPr>
          <p:cNvPicPr>
            <a:picLocks noChangeAspect="1"/>
          </p:cNvPicPr>
          <p:nvPr/>
        </p:nvPicPr>
        <p:blipFill>
          <a:blip r:embed="rId2"/>
          <a:stretch>
            <a:fillRect/>
          </a:stretch>
        </p:blipFill>
        <p:spPr>
          <a:xfrm>
            <a:off x="381000" y="1798809"/>
            <a:ext cx="9145647" cy="4084087"/>
          </a:xfrm>
          <a:prstGeom prst="rect">
            <a:avLst/>
          </a:prstGeom>
        </p:spPr>
      </p:pic>
      <p:sp>
        <p:nvSpPr>
          <p:cNvPr id="5" name="TextBox 4">
            <a:extLst>
              <a:ext uri="{FF2B5EF4-FFF2-40B4-BE49-F238E27FC236}">
                <a16:creationId xmlns:a16="http://schemas.microsoft.com/office/drawing/2014/main" id="{A304EB08-158E-E647-9427-F21BC5D0514B}"/>
              </a:ext>
            </a:extLst>
          </p:cNvPr>
          <p:cNvSpPr txBox="1"/>
          <p:nvPr/>
        </p:nvSpPr>
        <p:spPr>
          <a:xfrm>
            <a:off x="4565626" y="5769054"/>
            <a:ext cx="21525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Franklin Gothic Book" panose="02020404030301010803"/>
                <a:ea typeface="+mn-ea"/>
                <a:cs typeface="+mn-cs"/>
              </a:rPr>
              <a:t>1VQ on PAC solution</a:t>
            </a:r>
          </a:p>
        </p:txBody>
      </p:sp>
      <p:sp>
        <p:nvSpPr>
          <p:cNvPr id="6" name="Rectangle 5">
            <a:extLst>
              <a:ext uri="{FF2B5EF4-FFF2-40B4-BE49-F238E27FC236}">
                <a16:creationId xmlns:a16="http://schemas.microsoft.com/office/drawing/2014/main" id="{8FEDBE72-7E2F-214A-B251-9AA4A8456759}"/>
              </a:ext>
            </a:extLst>
          </p:cNvPr>
          <p:cNvSpPr/>
          <p:nvPr/>
        </p:nvSpPr>
        <p:spPr>
          <a:xfrm>
            <a:off x="4114212" y="1572491"/>
            <a:ext cx="3048000" cy="4565895"/>
          </a:xfrm>
          <a:prstGeom prst="rect">
            <a:avLst/>
          </a:prstGeom>
          <a:solidFill>
            <a:srgbClr val="FFD579">
              <a:alpha val="1000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F417EFF-CAEF-074A-B5CB-5545921FE530}"/>
              </a:ext>
            </a:extLst>
          </p:cNvPr>
          <p:cNvPicPr>
            <a:picLocks noChangeAspect="1"/>
          </p:cNvPicPr>
          <p:nvPr/>
        </p:nvPicPr>
        <p:blipFill>
          <a:blip r:embed="rId3"/>
          <a:stretch>
            <a:fillRect/>
          </a:stretch>
        </p:blipFill>
        <p:spPr>
          <a:xfrm>
            <a:off x="9136159" y="1096819"/>
            <a:ext cx="2662142" cy="2228272"/>
          </a:xfrm>
          <a:prstGeom prst="rect">
            <a:avLst/>
          </a:prstGeom>
        </p:spPr>
      </p:pic>
      <p:sp>
        <p:nvSpPr>
          <p:cNvPr id="8" name="Rectangle 7">
            <a:extLst>
              <a:ext uri="{FF2B5EF4-FFF2-40B4-BE49-F238E27FC236}">
                <a16:creationId xmlns:a16="http://schemas.microsoft.com/office/drawing/2014/main" id="{7D9516F3-DAC1-C149-9E55-CA77B66C865A}"/>
              </a:ext>
            </a:extLst>
          </p:cNvPr>
          <p:cNvSpPr/>
          <p:nvPr/>
        </p:nvSpPr>
        <p:spPr>
          <a:xfrm>
            <a:off x="9526647" y="4391891"/>
            <a:ext cx="2284353" cy="1384995"/>
          </a:xfrm>
          <a:prstGeom prst="rect">
            <a:avLst/>
          </a:prstGeom>
        </p:spPr>
        <p:txBody>
          <a:bodyPr wrap="square">
            <a:spAutoFit/>
          </a:bodyPr>
          <a:lstStyle/>
          <a:p>
            <a:r>
              <a:rPr lang="en-US" sz="1400" dirty="0"/>
              <a:t>Note: This solution requires that pharmaceutical companies fully implement and demonstrate that they have an effective PQS for managing PACs</a:t>
            </a:r>
          </a:p>
        </p:txBody>
      </p:sp>
    </p:spTree>
    <p:extLst>
      <p:ext uri="{BB962C8B-B14F-4D97-AF65-F5344CB8AC3E}">
        <p14:creationId xmlns:p14="http://schemas.microsoft.com/office/powerpoint/2010/main" val="2569118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FBD9A-7CE0-0A47-96A0-F6A2169F8E7C}"/>
              </a:ext>
            </a:extLst>
          </p:cNvPr>
          <p:cNvSpPr>
            <a:spLocks noGrp="1"/>
          </p:cNvSpPr>
          <p:nvPr>
            <p:ph type="title"/>
          </p:nvPr>
        </p:nvSpPr>
        <p:spPr>
          <a:xfrm>
            <a:off x="838200" y="127627"/>
            <a:ext cx="10515600" cy="1325563"/>
          </a:xfrm>
        </p:spPr>
        <p:txBody>
          <a:bodyPr>
            <a:normAutofit/>
          </a:bodyPr>
          <a:lstStyle/>
          <a:p>
            <a:r>
              <a:rPr lang="en-US" sz="3200" dirty="0">
                <a:solidFill>
                  <a:srgbClr val="005493"/>
                </a:solidFill>
              </a:rPr>
              <a:t>1VQ on PAC Have Defined Effective PQS at </a:t>
            </a:r>
            <a:r>
              <a:rPr lang="en-US" sz="3200" b="1" dirty="0">
                <a:solidFill>
                  <a:srgbClr val="005493"/>
                </a:solidFill>
              </a:rPr>
              <a:t>Individual PAC Level</a:t>
            </a:r>
            <a:r>
              <a:rPr lang="en-US" sz="3200" dirty="0">
                <a:solidFill>
                  <a:srgbClr val="005493"/>
                </a:solidFill>
              </a:rPr>
              <a:t> As Well</a:t>
            </a:r>
            <a:endParaRPr lang="en-US" sz="3200" dirty="0"/>
          </a:p>
        </p:txBody>
      </p:sp>
      <p:pic>
        <p:nvPicPr>
          <p:cNvPr id="4" name="Picture 3">
            <a:extLst>
              <a:ext uri="{FF2B5EF4-FFF2-40B4-BE49-F238E27FC236}">
                <a16:creationId xmlns:a16="http://schemas.microsoft.com/office/drawing/2014/main" id="{29441752-1F15-AB4B-BC04-E3D506BA63C1}"/>
              </a:ext>
            </a:extLst>
          </p:cNvPr>
          <p:cNvPicPr>
            <a:picLocks noChangeAspect="1"/>
          </p:cNvPicPr>
          <p:nvPr/>
        </p:nvPicPr>
        <p:blipFill>
          <a:blip r:embed="rId2"/>
          <a:stretch>
            <a:fillRect/>
          </a:stretch>
        </p:blipFill>
        <p:spPr>
          <a:xfrm>
            <a:off x="1443960" y="2029061"/>
            <a:ext cx="7484002" cy="4004450"/>
          </a:xfrm>
          <a:prstGeom prst="rect">
            <a:avLst/>
          </a:prstGeom>
        </p:spPr>
      </p:pic>
      <p:sp>
        <p:nvSpPr>
          <p:cNvPr id="5" name="Oval 4">
            <a:extLst>
              <a:ext uri="{FF2B5EF4-FFF2-40B4-BE49-F238E27FC236}">
                <a16:creationId xmlns:a16="http://schemas.microsoft.com/office/drawing/2014/main" id="{2F44DADD-C306-4043-BF6A-67879B23FBBD}"/>
              </a:ext>
            </a:extLst>
          </p:cNvPr>
          <p:cNvSpPr/>
          <p:nvPr/>
        </p:nvSpPr>
        <p:spPr>
          <a:xfrm>
            <a:off x="1048487" y="1959272"/>
            <a:ext cx="395473" cy="378132"/>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Franklin Gothic Book" panose="02020404030301010803"/>
                <a:ea typeface="+mn-ea"/>
                <a:cs typeface="+mn-cs"/>
              </a:rPr>
              <a:t>1</a:t>
            </a:r>
          </a:p>
        </p:txBody>
      </p:sp>
      <p:sp>
        <p:nvSpPr>
          <p:cNvPr id="6" name="Oval 5">
            <a:extLst>
              <a:ext uri="{FF2B5EF4-FFF2-40B4-BE49-F238E27FC236}">
                <a16:creationId xmlns:a16="http://schemas.microsoft.com/office/drawing/2014/main" id="{42B737CB-CAEC-B44B-AD6B-B28CEAC370CA}"/>
              </a:ext>
            </a:extLst>
          </p:cNvPr>
          <p:cNvSpPr/>
          <p:nvPr/>
        </p:nvSpPr>
        <p:spPr>
          <a:xfrm>
            <a:off x="1051293" y="2870442"/>
            <a:ext cx="395473" cy="378132"/>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Franklin Gothic Book" panose="02020404030301010803"/>
                <a:ea typeface="+mn-ea"/>
                <a:cs typeface="+mn-cs"/>
              </a:rPr>
              <a:t>2</a:t>
            </a:r>
          </a:p>
        </p:txBody>
      </p:sp>
      <p:sp>
        <p:nvSpPr>
          <p:cNvPr id="7" name="Oval 6">
            <a:extLst>
              <a:ext uri="{FF2B5EF4-FFF2-40B4-BE49-F238E27FC236}">
                <a16:creationId xmlns:a16="http://schemas.microsoft.com/office/drawing/2014/main" id="{78E55E58-EF25-E745-9612-29B344B08BE5}"/>
              </a:ext>
            </a:extLst>
          </p:cNvPr>
          <p:cNvSpPr/>
          <p:nvPr/>
        </p:nvSpPr>
        <p:spPr>
          <a:xfrm>
            <a:off x="1048487" y="4806165"/>
            <a:ext cx="395473" cy="378132"/>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Franklin Gothic Book" panose="02020404030301010803"/>
                <a:ea typeface="+mn-ea"/>
                <a:cs typeface="+mn-cs"/>
              </a:rPr>
              <a:t>3</a:t>
            </a:r>
          </a:p>
        </p:txBody>
      </p:sp>
      <p:sp>
        <p:nvSpPr>
          <p:cNvPr id="8" name="Oval 7">
            <a:extLst>
              <a:ext uri="{FF2B5EF4-FFF2-40B4-BE49-F238E27FC236}">
                <a16:creationId xmlns:a16="http://schemas.microsoft.com/office/drawing/2014/main" id="{E6488005-6A01-6A43-B983-0F4D99EB07BD}"/>
              </a:ext>
            </a:extLst>
          </p:cNvPr>
          <p:cNvSpPr/>
          <p:nvPr/>
        </p:nvSpPr>
        <p:spPr>
          <a:xfrm>
            <a:off x="1048487" y="5404221"/>
            <a:ext cx="395473" cy="378132"/>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Franklin Gothic Book" panose="02020404030301010803"/>
                <a:ea typeface="+mn-ea"/>
                <a:cs typeface="+mn-cs"/>
              </a:rPr>
              <a:t>4</a:t>
            </a:r>
          </a:p>
        </p:txBody>
      </p:sp>
      <p:sp>
        <p:nvSpPr>
          <p:cNvPr id="9" name="TextBox 8">
            <a:extLst>
              <a:ext uri="{FF2B5EF4-FFF2-40B4-BE49-F238E27FC236}">
                <a16:creationId xmlns:a16="http://schemas.microsoft.com/office/drawing/2014/main" id="{69ABE693-66C9-6049-9063-A7ADA870888C}"/>
              </a:ext>
            </a:extLst>
          </p:cNvPr>
          <p:cNvSpPr txBox="1"/>
          <p:nvPr/>
        </p:nvSpPr>
        <p:spPr>
          <a:xfrm>
            <a:off x="8252749" y="2008202"/>
            <a:ext cx="340295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ranklin Gothic Book" panose="02020404030301010803"/>
                <a:ea typeface="+mn-ea"/>
                <a:cs typeface="+mn-cs"/>
              </a:rPr>
              <a:t>Standard and practical science and risk-based approach to PAC management</a:t>
            </a:r>
          </a:p>
        </p:txBody>
      </p:sp>
    </p:spTree>
    <p:extLst>
      <p:ext uri="{BB962C8B-B14F-4D97-AF65-F5344CB8AC3E}">
        <p14:creationId xmlns:p14="http://schemas.microsoft.com/office/powerpoint/2010/main" val="1963718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46A63-3578-7B48-89B5-2B794AA1DAB0}"/>
              </a:ext>
            </a:extLst>
          </p:cNvPr>
          <p:cNvSpPr>
            <a:spLocks noGrp="1"/>
          </p:cNvSpPr>
          <p:nvPr>
            <p:ph type="title"/>
          </p:nvPr>
        </p:nvSpPr>
        <p:spPr/>
        <p:txBody>
          <a:bodyPr>
            <a:normAutofit fontScale="90000"/>
          </a:bodyPr>
          <a:lstStyle/>
          <a:p>
            <a:r>
              <a:rPr lang="en-US" sz="3200" b="1" dirty="0">
                <a:solidFill>
                  <a:srgbClr val="004165"/>
                </a:solidFill>
              </a:rPr>
              <a:t>Global Pharmaceutical Quality Knowledge Management: Enhancing Regulatory Reliance and Agility</a:t>
            </a:r>
            <a:br>
              <a:rPr lang="en-US" sz="3200" b="1" dirty="0">
                <a:solidFill>
                  <a:srgbClr val="004165"/>
                </a:solidFill>
              </a:rPr>
            </a:br>
            <a:r>
              <a:rPr lang="en-US" sz="2200" b="1" dirty="0">
                <a:solidFill>
                  <a:srgbClr val="004165"/>
                </a:solidFill>
              </a:rPr>
              <a:t>PQKMS</a:t>
            </a:r>
            <a:endParaRPr lang="en-US" sz="3200" b="1" dirty="0">
              <a:solidFill>
                <a:srgbClr val="004165"/>
              </a:solidFill>
            </a:endParaRPr>
          </a:p>
        </p:txBody>
      </p:sp>
      <p:sp>
        <p:nvSpPr>
          <p:cNvPr id="7" name="Content Placeholder 6">
            <a:extLst>
              <a:ext uri="{FF2B5EF4-FFF2-40B4-BE49-F238E27FC236}">
                <a16:creationId xmlns:a16="http://schemas.microsoft.com/office/drawing/2014/main" id="{4A2CF138-0681-FD40-84A3-E2E7E22A5C78}"/>
              </a:ext>
            </a:extLst>
          </p:cNvPr>
          <p:cNvSpPr>
            <a:spLocks noGrp="1"/>
          </p:cNvSpPr>
          <p:nvPr>
            <p:ph idx="1"/>
          </p:nvPr>
        </p:nvSpPr>
        <p:spPr>
          <a:xfrm>
            <a:off x="838200" y="2102413"/>
            <a:ext cx="10515600" cy="4074550"/>
          </a:xfrm>
        </p:spPr>
        <p:txBody>
          <a:bodyPr>
            <a:normAutofit/>
          </a:bodyPr>
          <a:lstStyle/>
          <a:p>
            <a:pPr marL="0" indent="0">
              <a:buNone/>
            </a:pPr>
            <a:r>
              <a:rPr lang="en-US" sz="1800" dirty="0"/>
              <a:t>“As the pharmaceutical industry is highly regulated, and the industry is globalized serving multiple markets, companies often must obtain these (prior approval PAC) approvals from multiple national regulatory bodies with different timeframes, </a:t>
            </a:r>
            <a:r>
              <a:rPr lang="en-US" sz="1800" b="1" i="1" dirty="0"/>
              <a:t>therefore potentially delaying implementation of changes. </a:t>
            </a:r>
            <a:r>
              <a:rPr lang="en-US" sz="1800" dirty="0"/>
              <a:t>ICMRA recognizes that regulatory authorities can gain efficiencies by developing </a:t>
            </a:r>
            <a:r>
              <a:rPr lang="en-US" sz="1800" b="1" dirty="0"/>
              <a:t>common procedures, guidelines, requirements, and interoperable infrastructure </a:t>
            </a:r>
            <a:r>
              <a:rPr lang="en-US" sz="1800" dirty="0"/>
              <a:t>that would facilitate the timely sharing of information on changes occurring within the supply chain”</a:t>
            </a:r>
          </a:p>
          <a:p>
            <a:pPr marL="0" indent="0">
              <a:buNone/>
            </a:pPr>
            <a:r>
              <a:rPr lang="en-US" sz="1800" dirty="0"/>
              <a:t>A coordinated pharmaceutical quality knowledge management system:</a:t>
            </a:r>
          </a:p>
          <a:p>
            <a:r>
              <a:rPr lang="en-US" sz="1800" b="1" i="1" dirty="0"/>
              <a:t>Harmonized structured and standardized formats</a:t>
            </a:r>
          </a:p>
          <a:p>
            <a:r>
              <a:rPr lang="en-US" sz="1800" dirty="0"/>
              <a:t>Framework to support full </a:t>
            </a:r>
            <a:r>
              <a:rPr lang="en-US" sz="1800" b="1" i="1" dirty="0"/>
              <a:t>harmonization of data elements</a:t>
            </a:r>
          </a:p>
          <a:p>
            <a:r>
              <a:rPr lang="en-US" sz="1800" dirty="0"/>
              <a:t>More extensive </a:t>
            </a:r>
            <a:r>
              <a:rPr lang="en-US" sz="1800" b="1" i="1" dirty="0"/>
              <a:t>mutual reliance</a:t>
            </a:r>
          </a:p>
          <a:p>
            <a:endParaRPr lang="en-US" sz="1800" dirty="0"/>
          </a:p>
          <a:p>
            <a:pPr marL="0" indent="0">
              <a:buNone/>
            </a:pPr>
            <a:r>
              <a:rPr lang="en-US" sz="1800" dirty="0"/>
              <a:t>“ICMRA is providing the global leadership and strategic vision to advance this work”</a:t>
            </a:r>
          </a:p>
        </p:txBody>
      </p:sp>
      <p:pic>
        <p:nvPicPr>
          <p:cNvPr id="5122" name="Picture 2" descr="International Coalition of Medicines Regulatory Authorities (ICMRA) |  International Coalition of Medicines Regulatory Authorities (ICMRA)">
            <a:extLst>
              <a:ext uri="{FF2B5EF4-FFF2-40B4-BE49-F238E27FC236}">
                <a16:creationId xmlns:a16="http://schemas.microsoft.com/office/drawing/2014/main" id="{DD218A30-476F-B048-B29E-1D8B865ECF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1634" y="1163782"/>
            <a:ext cx="2413622" cy="938631"/>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19FF7578-4C14-314E-ABBB-E5F85364B19A}"/>
              </a:ext>
            </a:extLst>
          </p:cNvPr>
          <p:cNvSpPr/>
          <p:nvPr/>
        </p:nvSpPr>
        <p:spPr>
          <a:xfrm>
            <a:off x="224001" y="1461145"/>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2021</a:t>
            </a:r>
          </a:p>
        </p:txBody>
      </p:sp>
    </p:spTree>
    <p:extLst>
      <p:ext uri="{BB962C8B-B14F-4D97-AF65-F5344CB8AC3E}">
        <p14:creationId xmlns:p14="http://schemas.microsoft.com/office/powerpoint/2010/main" val="534231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FACAF-37BE-534F-94A5-D621F11E8F29}"/>
              </a:ext>
            </a:extLst>
          </p:cNvPr>
          <p:cNvSpPr>
            <a:spLocks noGrp="1"/>
          </p:cNvSpPr>
          <p:nvPr>
            <p:ph type="title"/>
          </p:nvPr>
        </p:nvSpPr>
        <p:spPr/>
        <p:txBody>
          <a:bodyPr>
            <a:normAutofit/>
          </a:bodyPr>
          <a:lstStyle/>
          <a:p>
            <a:r>
              <a:rPr lang="en-US" sz="3200" b="1" dirty="0">
                <a:solidFill>
                  <a:srgbClr val="004165"/>
                </a:solidFill>
              </a:rPr>
              <a:t>ICH Q9 (R1) Quality Risk Management</a:t>
            </a:r>
            <a:br>
              <a:rPr lang="en-US" sz="3200" b="1" dirty="0">
                <a:solidFill>
                  <a:srgbClr val="004165"/>
                </a:solidFill>
              </a:rPr>
            </a:br>
            <a:r>
              <a:rPr lang="en-US" sz="2000" b="1" dirty="0">
                <a:solidFill>
                  <a:srgbClr val="004165"/>
                </a:solidFill>
              </a:rPr>
              <a:t>Revision 1 of the 2005 Guideline</a:t>
            </a:r>
            <a:endParaRPr lang="en-US" sz="3200" b="1" dirty="0">
              <a:solidFill>
                <a:srgbClr val="004165"/>
              </a:solidFill>
            </a:endParaRPr>
          </a:p>
        </p:txBody>
      </p:sp>
      <p:sp>
        <p:nvSpPr>
          <p:cNvPr id="4" name="Content Placeholder 1">
            <a:extLst>
              <a:ext uri="{FF2B5EF4-FFF2-40B4-BE49-F238E27FC236}">
                <a16:creationId xmlns:a16="http://schemas.microsoft.com/office/drawing/2014/main" id="{E33E4F68-1968-E84A-8D09-7A541036EBBB}"/>
              </a:ext>
            </a:extLst>
          </p:cNvPr>
          <p:cNvSpPr>
            <a:spLocks noGrp="1"/>
          </p:cNvSpPr>
          <p:nvPr>
            <p:ph sz="half" idx="1"/>
          </p:nvPr>
        </p:nvSpPr>
        <p:spPr>
          <a:xfrm>
            <a:off x="495898" y="1980583"/>
            <a:ext cx="5600102" cy="1159869"/>
          </a:xfrm>
        </p:spPr>
        <p:txBody>
          <a:bodyPr>
            <a:normAutofit fontScale="77500" lnSpcReduction="20000"/>
          </a:bodyPr>
          <a:lstStyle/>
          <a:p>
            <a:pPr marL="0" indent="0">
              <a:buNone/>
            </a:pPr>
            <a:r>
              <a:rPr lang="en-US" dirty="0"/>
              <a:t>Two risk management concepts emphasized</a:t>
            </a:r>
          </a:p>
          <a:p>
            <a:r>
              <a:rPr lang="en-US" sz="1800" dirty="0">
                <a:solidFill>
                  <a:schemeClr val="tx2"/>
                </a:solidFill>
              </a:rPr>
              <a:t>Formality in QRM</a:t>
            </a:r>
          </a:p>
          <a:p>
            <a:r>
              <a:rPr lang="en-US" sz="1800" dirty="0">
                <a:solidFill>
                  <a:schemeClr val="tx2"/>
                </a:solidFill>
              </a:rPr>
              <a:t>Risk-based decision making</a:t>
            </a:r>
          </a:p>
        </p:txBody>
      </p:sp>
      <p:sp>
        <p:nvSpPr>
          <p:cNvPr id="5" name="TextBox 4">
            <a:extLst>
              <a:ext uri="{FF2B5EF4-FFF2-40B4-BE49-F238E27FC236}">
                <a16:creationId xmlns:a16="http://schemas.microsoft.com/office/drawing/2014/main" id="{73F08445-C54C-FF4C-8B3F-21ED810CC43D}"/>
              </a:ext>
            </a:extLst>
          </p:cNvPr>
          <p:cNvSpPr txBox="1"/>
          <p:nvPr/>
        </p:nvSpPr>
        <p:spPr>
          <a:xfrm>
            <a:off x="792780" y="3192468"/>
            <a:ext cx="5191307" cy="230832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Principles of QRM:</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evaluations of the risk to quality should be based on scientific knowledge and ultimately link to the protection of the patient. </a:t>
            </a:r>
            <a:r>
              <a:rPr lang="en-US" sz="1600" i="1" dirty="0">
                <a:latin typeface="Arial" panose="020B0604020202020204" pitchFamily="34" charset="0"/>
                <a:cs typeface="Arial" panose="020B0604020202020204" pitchFamily="34" charset="0"/>
              </a:rPr>
              <a:t>(</a:t>
            </a:r>
            <a:r>
              <a:rPr lang="en-US" sz="1600" i="1" dirty="0">
                <a:solidFill>
                  <a:schemeClr val="tx2"/>
                </a:solidFill>
                <a:latin typeface="Arial" panose="020B0604020202020204" pitchFamily="34" charset="0"/>
                <a:cs typeface="Arial" panose="020B0604020202020204" pitchFamily="34" charset="0"/>
              </a:rPr>
              <a:t>Note: Risk to quality includes situations where product availability may be impacted, leading to potential harm</a:t>
            </a:r>
            <a:r>
              <a:rPr lang="en-US" sz="1600" i="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level of effort, formality and documentation of the QRM process should be commensurate with the level of risk</a:t>
            </a:r>
          </a:p>
        </p:txBody>
      </p:sp>
      <p:sp>
        <p:nvSpPr>
          <p:cNvPr id="6" name="TextBox 5">
            <a:extLst>
              <a:ext uri="{FF2B5EF4-FFF2-40B4-BE49-F238E27FC236}">
                <a16:creationId xmlns:a16="http://schemas.microsoft.com/office/drawing/2014/main" id="{955A2253-73B2-C14C-BDDD-491F7A605755}"/>
              </a:ext>
            </a:extLst>
          </p:cNvPr>
          <p:cNvSpPr txBox="1"/>
          <p:nvPr/>
        </p:nvSpPr>
        <p:spPr>
          <a:xfrm>
            <a:off x="6876677" y="3135941"/>
            <a:ext cx="4198875" cy="584775"/>
          </a:xfrm>
          <a:prstGeom prst="rect">
            <a:avLst/>
          </a:prstGeom>
          <a:noFill/>
        </p:spPr>
        <p:txBody>
          <a:bodyPr wrap="square" rtlCol="0">
            <a:spAutoFit/>
          </a:bodyPr>
          <a:lstStyle/>
          <a:p>
            <a:r>
              <a:rPr lang="en-US" sz="1600" i="1" dirty="0">
                <a:latin typeface="Arial" panose="020B0604020202020204" pitchFamily="34" charset="0"/>
                <a:cs typeface="Arial" panose="020B0604020202020204" pitchFamily="34" charset="0"/>
              </a:rPr>
              <a:t>“Uncertainty may be reduced via effective knowledge management”</a:t>
            </a:r>
          </a:p>
        </p:txBody>
      </p:sp>
      <p:sp>
        <p:nvSpPr>
          <p:cNvPr id="7" name="TextBox 6">
            <a:extLst>
              <a:ext uri="{FF2B5EF4-FFF2-40B4-BE49-F238E27FC236}">
                <a16:creationId xmlns:a16="http://schemas.microsoft.com/office/drawing/2014/main" id="{D9B960BF-0D72-D74D-87AA-4BF62D1ADB72}"/>
              </a:ext>
            </a:extLst>
          </p:cNvPr>
          <p:cNvSpPr txBox="1"/>
          <p:nvPr/>
        </p:nvSpPr>
        <p:spPr>
          <a:xfrm>
            <a:off x="7054821" y="4304193"/>
            <a:ext cx="4716967" cy="1077218"/>
          </a:xfrm>
          <a:prstGeom prst="rect">
            <a:avLst/>
          </a:prstGeom>
          <a:noFill/>
        </p:spPr>
        <p:txBody>
          <a:bodyPr wrap="square" rtlCol="0">
            <a:spAutoFit/>
          </a:bodyPr>
          <a:lstStyle/>
          <a:p>
            <a:r>
              <a:rPr lang="en-US" sz="1600" i="1" dirty="0">
                <a:latin typeface="Arial" panose="020B0604020202020204" pitchFamily="34" charset="0"/>
                <a:cs typeface="Arial" panose="020B0604020202020204" pitchFamily="34" charset="0"/>
              </a:rPr>
              <a:t>“Robust management of risk is the goal …..based on evidence, science and knowledge, where risk scores, ratings or assessments are supported by data or by an appropriate justification or rationale”</a:t>
            </a:r>
          </a:p>
        </p:txBody>
      </p:sp>
      <p:sp>
        <p:nvSpPr>
          <p:cNvPr id="8" name="TextBox 7">
            <a:extLst>
              <a:ext uri="{FF2B5EF4-FFF2-40B4-BE49-F238E27FC236}">
                <a16:creationId xmlns:a16="http://schemas.microsoft.com/office/drawing/2014/main" id="{7B7FD7CE-9DB6-824B-9FCB-5D69A9338F69}"/>
              </a:ext>
            </a:extLst>
          </p:cNvPr>
          <p:cNvSpPr txBox="1"/>
          <p:nvPr/>
        </p:nvSpPr>
        <p:spPr>
          <a:xfrm>
            <a:off x="4963059" y="1846595"/>
            <a:ext cx="4183524" cy="1077218"/>
          </a:xfrm>
          <a:prstGeom prst="rect">
            <a:avLst/>
          </a:prstGeom>
          <a:noFill/>
        </p:spPr>
        <p:txBody>
          <a:bodyPr wrap="square" rtlCol="0">
            <a:spAutoFit/>
          </a:bodyPr>
          <a:lstStyle/>
          <a:p>
            <a:r>
              <a:rPr lang="en-US" sz="1600" i="1" dirty="0">
                <a:latin typeface="Arial" panose="020B0604020202020204" pitchFamily="34" charset="0"/>
                <a:cs typeface="Arial" panose="020B0604020202020204" pitchFamily="34" charset="0"/>
              </a:rPr>
              <a:t>“Decision makers should assure that </a:t>
            </a:r>
            <a:r>
              <a:rPr lang="en-US" sz="1600" i="1" u="sng" dirty="0">
                <a:latin typeface="Arial" panose="020B0604020202020204" pitchFamily="34" charset="0"/>
                <a:cs typeface="Arial" panose="020B0604020202020204" pitchFamily="34" charset="0"/>
              </a:rPr>
              <a:t>subjectivity </a:t>
            </a:r>
            <a:r>
              <a:rPr lang="en-US" sz="1600" i="1" dirty="0">
                <a:latin typeface="Arial" panose="020B0604020202020204" pitchFamily="34" charset="0"/>
                <a:cs typeface="Arial" panose="020B0604020202020204" pitchFamily="34" charset="0"/>
              </a:rPr>
              <a:t>in QRM activities is </a:t>
            </a:r>
            <a:r>
              <a:rPr lang="en-US" sz="1600" i="1" u="sng" dirty="0">
                <a:latin typeface="Arial" panose="020B0604020202020204" pitchFamily="34" charset="0"/>
                <a:cs typeface="Arial" panose="020B0604020202020204" pitchFamily="34" charset="0"/>
              </a:rPr>
              <a:t>controlled and minimized</a:t>
            </a:r>
            <a:r>
              <a:rPr lang="en-US" sz="1600" i="1" dirty="0">
                <a:latin typeface="Arial" panose="020B0604020202020204" pitchFamily="34" charset="0"/>
                <a:cs typeface="Arial" panose="020B0604020202020204" pitchFamily="34" charset="0"/>
              </a:rPr>
              <a:t>, to facilitate scientifically robust </a:t>
            </a:r>
            <a:r>
              <a:rPr lang="en-US" sz="1600" i="1" dirty="0">
                <a:solidFill>
                  <a:schemeClr val="tx2"/>
                </a:solidFill>
                <a:latin typeface="Arial" panose="020B0604020202020204" pitchFamily="34" charset="0"/>
                <a:cs typeface="Arial" panose="020B0604020202020204" pitchFamily="34" charset="0"/>
              </a:rPr>
              <a:t>risk-based decision making</a:t>
            </a:r>
            <a:r>
              <a:rPr lang="en-US" sz="1600" i="1" dirty="0">
                <a:latin typeface="Arial" panose="020B0604020202020204" pitchFamily="34" charset="0"/>
                <a:cs typeface="Arial" panose="020B0604020202020204" pitchFamily="34" charset="0"/>
              </a:rPr>
              <a:t>”</a:t>
            </a:r>
          </a:p>
        </p:txBody>
      </p:sp>
      <p:sp>
        <p:nvSpPr>
          <p:cNvPr id="9" name="Oval 8">
            <a:extLst>
              <a:ext uri="{FF2B5EF4-FFF2-40B4-BE49-F238E27FC236}">
                <a16:creationId xmlns:a16="http://schemas.microsoft.com/office/drawing/2014/main" id="{74A0910F-B6F3-8D4B-BC18-02734AB93C7D}"/>
              </a:ext>
            </a:extLst>
          </p:cNvPr>
          <p:cNvSpPr/>
          <p:nvPr/>
        </p:nvSpPr>
        <p:spPr>
          <a:xfrm>
            <a:off x="8976115" y="698794"/>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2020</a:t>
            </a:r>
          </a:p>
        </p:txBody>
      </p:sp>
      <p:sp>
        <p:nvSpPr>
          <p:cNvPr id="10" name="Oval 9">
            <a:extLst>
              <a:ext uri="{FF2B5EF4-FFF2-40B4-BE49-F238E27FC236}">
                <a16:creationId xmlns:a16="http://schemas.microsoft.com/office/drawing/2014/main" id="{A0DA5A6B-CC22-3444-87C5-AF092877878A}"/>
              </a:ext>
            </a:extLst>
          </p:cNvPr>
          <p:cNvSpPr/>
          <p:nvPr/>
        </p:nvSpPr>
        <p:spPr>
          <a:xfrm>
            <a:off x="10164957" y="698794"/>
            <a:ext cx="1031003" cy="64126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Arial" panose="020B0604020202020204" pitchFamily="34" charset="0"/>
                <a:cs typeface="Arial" panose="020B0604020202020204" pitchFamily="34" charset="0"/>
              </a:rPr>
              <a:t>2021</a:t>
            </a:r>
          </a:p>
        </p:txBody>
      </p:sp>
      <p:sp>
        <p:nvSpPr>
          <p:cNvPr id="3" name="TextBox 2">
            <a:extLst>
              <a:ext uri="{FF2B5EF4-FFF2-40B4-BE49-F238E27FC236}">
                <a16:creationId xmlns:a16="http://schemas.microsoft.com/office/drawing/2014/main" id="{435D4AA4-D133-D74A-9FB2-109C0C0E7EA3}"/>
              </a:ext>
            </a:extLst>
          </p:cNvPr>
          <p:cNvSpPr txBox="1"/>
          <p:nvPr/>
        </p:nvSpPr>
        <p:spPr>
          <a:xfrm>
            <a:off x="9051426" y="1393273"/>
            <a:ext cx="933269" cy="369332"/>
          </a:xfrm>
          <a:prstGeom prst="rect">
            <a:avLst/>
          </a:prstGeom>
          <a:noFill/>
        </p:spPr>
        <p:txBody>
          <a:bodyPr wrap="none" rtlCol="0">
            <a:spAutoFit/>
          </a:bodyPr>
          <a:lstStyle/>
          <a:p>
            <a:r>
              <a:rPr lang="en-US" dirty="0"/>
              <a:t>BP &amp; CP</a:t>
            </a:r>
          </a:p>
        </p:txBody>
      </p:sp>
      <p:sp>
        <p:nvSpPr>
          <p:cNvPr id="11" name="TextBox 10">
            <a:extLst>
              <a:ext uri="{FF2B5EF4-FFF2-40B4-BE49-F238E27FC236}">
                <a16:creationId xmlns:a16="http://schemas.microsoft.com/office/drawing/2014/main" id="{EE741082-4FA1-CA4A-ACE8-F655BB444617}"/>
              </a:ext>
            </a:extLst>
          </p:cNvPr>
          <p:cNvSpPr txBox="1"/>
          <p:nvPr/>
        </p:nvSpPr>
        <p:spPr>
          <a:xfrm>
            <a:off x="10007118" y="1367524"/>
            <a:ext cx="1371749" cy="646331"/>
          </a:xfrm>
          <a:prstGeom prst="rect">
            <a:avLst/>
          </a:prstGeom>
          <a:noFill/>
        </p:spPr>
        <p:txBody>
          <a:bodyPr wrap="square" rtlCol="0">
            <a:spAutoFit/>
          </a:bodyPr>
          <a:lstStyle/>
          <a:p>
            <a:pPr algn="ctr"/>
            <a:r>
              <a:rPr lang="en-US" dirty="0"/>
              <a:t>Draft Guideline</a:t>
            </a:r>
          </a:p>
        </p:txBody>
      </p:sp>
      <p:sp>
        <p:nvSpPr>
          <p:cNvPr id="12" name="TextBox 11">
            <a:extLst>
              <a:ext uri="{FF2B5EF4-FFF2-40B4-BE49-F238E27FC236}">
                <a16:creationId xmlns:a16="http://schemas.microsoft.com/office/drawing/2014/main" id="{DD565A3E-3EF7-E14A-87C9-2F06B4D82C7B}"/>
              </a:ext>
            </a:extLst>
          </p:cNvPr>
          <p:cNvSpPr txBox="1"/>
          <p:nvPr/>
        </p:nvSpPr>
        <p:spPr>
          <a:xfrm>
            <a:off x="156389" y="4220362"/>
            <a:ext cx="917239" cy="461665"/>
          </a:xfrm>
          <a:prstGeom prst="rect">
            <a:avLst/>
          </a:prstGeom>
          <a:noFill/>
        </p:spPr>
        <p:txBody>
          <a:bodyPr wrap="none" rtlCol="0">
            <a:spAutoFit/>
          </a:bodyPr>
          <a:lstStyle/>
          <a:p>
            <a:r>
              <a:rPr lang="en-US" sz="2400" b="1" i="1" dirty="0"/>
              <a:t>NEW!</a:t>
            </a:r>
          </a:p>
        </p:txBody>
      </p:sp>
    </p:spTree>
    <p:extLst>
      <p:ext uri="{BB962C8B-B14F-4D97-AF65-F5344CB8AC3E}">
        <p14:creationId xmlns:p14="http://schemas.microsoft.com/office/powerpoint/2010/main" val="855134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03B1C-559E-464F-B09F-DBB2627B8640}"/>
              </a:ext>
            </a:extLst>
          </p:cNvPr>
          <p:cNvSpPr>
            <a:spLocks noGrp="1"/>
          </p:cNvSpPr>
          <p:nvPr>
            <p:ph type="title"/>
          </p:nvPr>
        </p:nvSpPr>
        <p:spPr>
          <a:xfrm>
            <a:off x="838200" y="127627"/>
            <a:ext cx="10515600" cy="1325563"/>
          </a:xfrm>
        </p:spPr>
        <p:txBody>
          <a:bodyPr>
            <a:normAutofit/>
          </a:bodyPr>
          <a:lstStyle/>
          <a:p>
            <a:r>
              <a:rPr lang="en-US" sz="3200" b="1" dirty="0">
                <a:solidFill>
                  <a:srgbClr val="004165"/>
                </a:solidFill>
              </a:rPr>
              <a:t>Conclusion</a:t>
            </a:r>
          </a:p>
        </p:txBody>
      </p:sp>
      <p:sp>
        <p:nvSpPr>
          <p:cNvPr id="4" name="Content Placeholder 3">
            <a:extLst>
              <a:ext uri="{FF2B5EF4-FFF2-40B4-BE49-F238E27FC236}">
                <a16:creationId xmlns:a16="http://schemas.microsoft.com/office/drawing/2014/main" id="{7B8ABB83-2683-F54E-B4A1-079B93694C9B}"/>
              </a:ext>
            </a:extLst>
          </p:cNvPr>
          <p:cNvSpPr txBox="1">
            <a:spLocks noGrp="1"/>
          </p:cNvSpPr>
          <p:nvPr>
            <p:ph idx="1"/>
          </p:nvPr>
        </p:nvSpPr>
        <p:spPr>
          <a:xfrm>
            <a:off x="838199" y="1255609"/>
            <a:ext cx="10787743" cy="4473019"/>
          </a:xfrm>
          <a:prstGeom prst="rect">
            <a:avLst/>
          </a:prstGeom>
          <a:noFill/>
        </p:spPr>
        <p:txBody>
          <a:bodyPr wrap="square">
            <a:spAutoFit/>
          </a:bodyPr>
          <a:lstStyle/>
          <a:p>
            <a:r>
              <a:rPr lang="en-US" sz="1800" dirty="0">
                <a:solidFill>
                  <a:schemeClr val="tx2"/>
                </a:solidFill>
              </a:rPr>
              <a:t>If compliance dominates at the expense of science or vice versa there is a risk of stagnation, bureaucracy, chaos or confusion. Judgment calls made by Quality leaders are very important to ensure a healthy balance. The actions of these Quality leaders are also key to engage all employees</a:t>
            </a:r>
          </a:p>
          <a:p>
            <a:r>
              <a:rPr lang="en-US" sz="1800" dirty="0">
                <a:solidFill>
                  <a:schemeClr val="tx2"/>
                </a:solidFill>
              </a:rPr>
              <a:t>More guidelines or white papers are not going to solve the problem of global regulatory PAC complexity that disincentivizes companies to continually improve; a problem that has been discussed for at least two decades. Solving the problem in sub-parts also will not work. A holistic view is needed</a:t>
            </a:r>
          </a:p>
          <a:p>
            <a:r>
              <a:rPr lang="en-US" sz="1800" dirty="0">
                <a:solidFill>
                  <a:schemeClr val="tx2"/>
                </a:solidFill>
              </a:rPr>
              <a:t>There is a growing appreciation of the PAC problem by all stakeholders, which is the first step towards a commitment to change</a:t>
            </a:r>
          </a:p>
          <a:p>
            <a:r>
              <a:rPr lang="en-US" sz="1800" dirty="0">
                <a:solidFill>
                  <a:schemeClr val="tx2"/>
                </a:solidFill>
              </a:rPr>
              <a:t>The CQOs of the top 25+ companies have developed a solution for managing more PACs in the PQS only based on ICH Q10 Annex 1 and in line with stated objectives over the past two decades</a:t>
            </a:r>
          </a:p>
          <a:p>
            <a:r>
              <a:rPr lang="en-US" sz="1800" dirty="0">
                <a:solidFill>
                  <a:schemeClr val="tx2"/>
                </a:solidFill>
              </a:rPr>
              <a:t>The next steps must be collaboration between all stakeholder groups, reliance, harmonization, standardization and a science and risk-based approach to PAC assessment and implementation much closer to real-time</a:t>
            </a:r>
          </a:p>
          <a:p>
            <a:r>
              <a:rPr lang="en-US" sz="1800" dirty="0">
                <a:solidFill>
                  <a:schemeClr val="tx2"/>
                </a:solidFill>
              </a:rPr>
              <a:t>We need these next steps to solve the PAC problem and ensure uninterrupted supply of quality medicines to patients facilitated by an agile supply chain and an innovative industry</a:t>
            </a:r>
          </a:p>
        </p:txBody>
      </p:sp>
    </p:spTree>
    <p:extLst>
      <p:ext uri="{BB962C8B-B14F-4D97-AF65-F5344CB8AC3E}">
        <p14:creationId xmlns:p14="http://schemas.microsoft.com/office/powerpoint/2010/main" val="1929977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6DF0-2FBC-4ACD-AA34-D6F17A5E5B14}"/>
              </a:ext>
            </a:extLst>
          </p:cNvPr>
          <p:cNvSpPr>
            <a:spLocks noGrp="1"/>
          </p:cNvSpPr>
          <p:nvPr>
            <p:ph type="title"/>
          </p:nvPr>
        </p:nvSpPr>
        <p:spPr/>
        <p:txBody>
          <a:bodyPr/>
          <a:lstStyle/>
          <a:p>
            <a:pPr algn="ctr"/>
            <a:r>
              <a:rPr lang="en-US" altLang="en-US" b="1" dirty="0">
                <a:solidFill>
                  <a:srgbClr val="004165"/>
                </a:solidFill>
                <a:latin typeface="Arial" panose="020B0604020202020204" pitchFamily="34" charset="0"/>
                <a:cs typeface="Arial" panose="020B0604020202020204" pitchFamily="34" charset="0"/>
              </a:rPr>
              <a:t>References</a:t>
            </a:r>
            <a:endParaRPr lang="en-US" b="1" dirty="0">
              <a:solidFill>
                <a:srgbClr val="004165"/>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9440464-9C15-41A1-BAF7-44753178DA0E}"/>
              </a:ext>
            </a:extLst>
          </p:cNvPr>
          <p:cNvSpPr>
            <a:spLocks noGrp="1"/>
          </p:cNvSpPr>
          <p:nvPr>
            <p:ph idx="1"/>
          </p:nvPr>
        </p:nvSpPr>
        <p:spPr/>
        <p:txBody>
          <a:bodyPr>
            <a:normAutofit/>
          </a:bodyPr>
          <a:lstStyle/>
          <a:p>
            <a:pPr marL="257175" indent="-257175">
              <a:lnSpc>
                <a:spcPct val="100000"/>
              </a:lnSpc>
              <a:spcBef>
                <a:spcPct val="20000"/>
              </a:spcBef>
            </a:pPr>
            <a:r>
              <a:rPr lang="en-US" sz="1800" dirty="0">
                <a:solidFill>
                  <a:srgbClr val="004165"/>
                </a:solidFill>
                <a:ea typeface="MS PGothic" panose="020B0600070205080204" pitchFamily="34" charset="-128"/>
              </a:rPr>
              <a:t>1VQ on PAC Initiative: </a:t>
            </a:r>
            <a:r>
              <a:rPr lang="en-US" sz="1800" dirty="0">
                <a:solidFill>
                  <a:srgbClr val="004165"/>
                </a:solidFill>
                <a:ea typeface="MS PGothic" panose="020B0600070205080204" pitchFamily="34" charset="-128"/>
                <a:hlinkClick r:id="rId2"/>
              </a:rPr>
              <a:t>https://prst.ie/1vq/</a:t>
            </a:r>
            <a:endParaRPr lang="en-US" sz="1800" dirty="0">
              <a:solidFill>
                <a:srgbClr val="004165"/>
              </a:solidFill>
              <a:ea typeface="MS PGothic" panose="020B0600070205080204" pitchFamily="34" charset="-128"/>
            </a:endParaRPr>
          </a:p>
          <a:p>
            <a:pPr>
              <a:lnSpc>
                <a:spcPct val="100000"/>
              </a:lnSpc>
              <a:spcBef>
                <a:spcPct val="20000"/>
              </a:spcBef>
            </a:pPr>
            <a:r>
              <a:rPr lang="en-US" sz="1800" dirty="0">
                <a:solidFill>
                  <a:srgbClr val="004165"/>
                </a:solidFill>
                <a:ea typeface="MS PGothic" panose="020B0600070205080204" pitchFamily="34" charset="-128"/>
              </a:rPr>
              <a:t>EMA/CHMP/ICH/78332/2020: Note on EU implementation of ICH Q12 </a:t>
            </a:r>
            <a:endParaRPr lang="en-US" altLang="en-US" sz="1800" dirty="0">
              <a:solidFill>
                <a:srgbClr val="004165"/>
              </a:solidFill>
              <a:ea typeface="MS PGothic" panose="020B0600070205080204" pitchFamily="34" charset="-128"/>
            </a:endParaRPr>
          </a:p>
          <a:p>
            <a:pPr marL="257175" indent="-257175">
              <a:lnSpc>
                <a:spcPct val="100000"/>
              </a:lnSpc>
              <a:spcBef>
                <a:spcPct val="20000"/>
              </a:spcBef>
            </a:pPr>
            <a:r>
              <a:rPr lang="en-US" altLang="en-US" sz="1800" dirty="0">
                <a:solidFill>
                  <a:srgbClr val="004165"/>
                </a:solidFill>
                <a:ea typeface="MS PGothic" panose="020B0600070205080204" pitchFamily="34" charset="-128"/>
              </a:rPr>
              <a:t>EudraLex Vol 4</a:t>
            </a:r>
          </a:p>
          <a:p>
            <a:pPr marL="257175" indent="-257175">
              <a:lnSpc>
                <a:spcPct val="100000"/>
              </a:lnSpc>
              <a:spcBef>
                <a:spcPct val="20000"/>
              </a:spcBef>
            </a:pPr>
            <a:r>
              <a:rPr lang="en-US" altLang="en-US" sz="1800" dirty="0">
                <a:solidFill>
                  <a:srgbClr val="004165"/>
                </a:solidFill>
                <a:ea typeface="MS PGothic" panose="020B0600070205080204" pitchFamily="34" charset="-128"/>
              </a:rPr>
              <a:t>FDA 21</a:t>
            </a:r>
            <a:r>
              <a:rPr lang="en-US" altLang="en-US" sz="1800" baseline="30000" dirty="0">
                <a:solidFill>
                  <a:srgbClr val="004165"/>
                </a:solidFill>
                <a:ea typeface="MS PGothic" panose="020B0600070205080204" pitchFamily="34" charset="-128"/>
              </a:rPr>
              <a:t>st</a:t>
            </a:r>
            <a:r>
              <a:rPr lang="en-US" altLang="en-US" sz="1800" dirty="0">
                <a:solidFill>
                  <a:srgbClr val="004165"/>
                </a:solidFill>
                <a:ea typeface="MS PGothic" panose="020B0600070205080204" pitchFamily="34" charset="-128"/>
              </a:rPr>
              <a:t> Century Initiative</a:t>
            </a:r>
          </a:p>
          <a:p>
            <a:pPr marL="257175" indent="-257175">
              <a:lnSpc>
                <a:spcPct val="100000"/>
              </a:lnSpc>
              <a:spcBef>
                <a:spcPct val="20000"/>
              </a:spcBef>
            </a:pPr>
            <a:r>
              <a:rPr lang="en-US" altLang="en-US" sz="1800" dirty="0">
                <a:solidFill>
                  <a:srgbClr val="004165"/>
                </a:solidFill>
                <a:ea typeface="MS PGothic" panose="020B0600070205080204" pitchFamily="34" charset="-128"/>
              </a:rPr>
              <a:t>ICH Q9 QRM</a:t>
            </a:r>
          </a:p>
          <a:p>
            <a:pPr marL="257175" indent="-257175">
              <a:lnSpc>
                <a:spcPct val="100000"/>
              </a:lnSpc>
              <a:spcBef>
                <a:spcPct val="20000"/>
              </a:spcBef>
            </a:pPr>
            <a:r>
              <a:rPr lang="en-US" altLang="en-US" sz="1800" dirty="0">
                <a:solidFill>
                  <a:srgbClr val="004165"/>
                </a:solidFill>
                <a:ea typeface="MS PGothic" panose="020B0600070205080204" pitchFamily="34" charset="-128"/>
              </a:rPr>
              <a:t>ICH Q10 PQS</a:t>
            </a:r>
          </a:p>
          <a:p>
            <a:pPr marL="257175" indent="-257175">
              <a:lnSpc>
                <a:spcPct val="100000"/>
              </a:lnSpc>
              <a:spcBef>
                <a:spcPct val="20000"/>
              </a:spcBef>
            </a:pPr>
            <a:r>
              <a:rPr lang="en-US" altLang="en-US" sz="1800" dirty="0">
                <a:solidFill>
                  <a:srgbClr val="004165"/>
                </a:solidFill>
                <a:ea typeface="MS PGothic" panose="020B0600070205080204" pitchFamily="34" charset="-128"/>
              </a:rPr>
              <a:t>ICH Q12 Pharmaceutical Product Lifecycle</a:t>
            </a:r>
          </a:p>
          <a:p>
            <a:pPr marL="257175" indent="-257175">
              <a:lnSpc>
                <a:spcPct val="100000"/>
              </a:lnSpc>
              <a:spcBef>
                <a:spcPct val="20000"/>
              </a:spcBef>
            </a:pPr>
            <a:r>
              <a:rPr lang="en-US" altLang="en-US" sz="1800" dirty="0">
                <a:solidFill>
                  <a:srgbClr val="004165"/>
                </a:solidFill>
                <a:ea typeface="MS PGothic" panose="020B0600070205080204" pitchFamily="34" charset="-128"/>
              </a:rPr>
              <a:t>ICMRA </a:t>
            </a:r>
            <a:r>
              <a:rPr lang="en-US" sz="1800" dirty="0">
                <a:solidFill>
                  <a:srgbClr val="004165"/>
                </a:solidFill>
              </a:rPr>
              <a:t>Global Pharmaceutical Quality Knowledge Management: Enhancing Regulatory Reliance and Agility (PQKMS)</a:t>
            </a:r>
            <a:endParaRPr lang="en-US" altLang="en-US" sz="1800" dirty="0">
              <a:solidFill>
                <a:srgbClr val="004165"/>
              </a:solidFill>
              <a:ea typeface="MS PGothic" panose="020B0600070205080204" pitchFamily="34" charset="-128"/>
            </a:endParaRPr>
          </a:p>
          <a:p>
            <a:pPr marL="257175" indent="-257175">
              <a:lnSpc>
                <a:spcPct val="100000"/>
              </a:lnSpc>
              <a:spcBef>
                <a:spcPct val="20000"/>
              </a:spcBef>
            </a:pPr>
            <a:r>
              <a:rPr lang="en-US" altLang="en-US" sz="1800" dirty="0">
                <a:solidFill>
                  <a:srgbClr val="004165"/>
                </a:solidFill>
                <a:ea typeface="MS PGothic" panose="020B0600070205080204" pitchFamily="34" charset="-128"/>
              </a:rPr>
              <a:t>Industry 1VQ on PAC: Effective Management of PACs in the PQS through enhanced science and risk-based approaches, PDA J Pharm Sci and Tech 2020, 74, 456-467</a:t>
            </a:r>
          </a:p>
          <a:p>
            <a:r>
              <a:rPr lang="en-US" altLang="en-US" sz="1800" dirty="0">
                <a:solidFill>
                  <a:srgbClr val="004165"/>
                </a:solidFill>
                <a:ea typeface="MS PGothic" panose="020B0600070205080204" pitchFamily="34" charset="-128"/>
              </a:rPr>
              <a:t>WHO: Good Reliance Practice; </a:t>
            </a:r>
            <a:r>
              <a:rPr lang="en-US" sz="1800" dirty="0">
                <a:solidFill>
                  <a:srgbClr val="004165"/>
                </a:solidFill>
                <a:ea typeface="MS PGothic" panose="020B0600070205080204" pitchFamily="34" charset="-128"/>
              </a:rPr>
              <a:t>QAS/20.851 </a:t>
            </a:r>
          </a:p>
          <a:p>
            <a:pPr marL="257175" indent="-257175">
              <a:lnSpc>
                <a:spcPct val="100000"/>
              </a:lnSpc>
              <a:spcBef>
                <a:spcPct val="20000"/>
              </a:spcBef>
            </a:pPr>
            <a:endParaRPr lang="en-US" altLang="en-US" sz="1800" dirty="0">
              <a:solidFill>
                <a:srgbClr val="004165"/>
              </a:solidFill>
              <a:ea typeface="MS PGothic" panose="020B0600070205080204" pitchFamily="34" charset="-128"/>
            </a:endParaRPr>
          </a:p>
          <a:p>
            <a:endParaRPr lang="en-US" dirty="0"/>
          </a:p>
        </p:txBody>
      </p:sp>
    </p:spTree>
    <p:extLst>
      <p:ext uri="{BB962C8B-B14F-4D97-AF65-F5344CB8AC3E}">
        <p14:creationId xmlns:p14="http://schemas.microsoft.com/office/powerpoint/2010/main" val="2373282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6DF0-2FBC-4ACD-AA34-D6F17A5E5B14}"/>
              </a:ext>
            </a:extLst>
          </p:cNvPr>
          <p:cNvSpPr>
            <a:spLocks noGrp="1"/>
          </p:cNvSpPr>
          <p:nvPr>
            <p:ph type="title"/>
          </p:nvPr>
        </p:nvSpPr>
        <p:spPr/>
        <p:txBody>
          <a:bodyPr/>
          <a:lstStyle/>
          <a:p>
            <a:pPr algn="ctr"/>
            <a:r>
              <a:rPr lang="en-US" altLang="en-US" b="1" dirty="0">
                <a:solidFill>
                  <a:srgbClr val="004165"/>
                </a:solidFill>
                <a:latin typeface="Arial" panose="020B0604020202020204" pitchFamily="34" charset="0"/>
                <a:cs typeface="Arial" panose="020B0604020202020204" pitchFamily="34" charset="0"/>
              </a:rPr>
              <a:t>Acknowledgments</a:t>
            </a:r>
            <a:endParaRPr lang="en-US" b="1" dirty="0">
              <a:solidFill>
                <a:srgbClr val="004165"/>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9440464-9C15-41A1-BAF7-44753178DA0E}"/>
              </a:ext>
            </a:extLst>
          </p:cNvPr>
          <p:cNvSpPr>
            <a:spLocks noGrp="1"/>
          </p:cNvSpPr>
          <p:nvPr>
            <p:ph idx="1"/>
          </p:nvPr>
        </p:nvSpPr>
        <p:spPr>
          <a:xfrm>
            <a:off x="838200" y="2101931"/>
            <a:ext cx="10515600" cy="4075031"/>
          </a:xfrm>
        </p:spPr>
        <p:txBody>
          <a:bodyPr/>
          <a:lstStyle/>
          <a:p>
            <a:pPr marL="257175" indent="-257175">
              <a:lnSpc>
                <a:spcPct val="100000"/>
              </a:lnSpc>
              <a:spcBef>
                <a:spcPct val="20000"/>
              </a:spcBef>
            </a:pPr>
            <a:r>
              <a:rPr lang="en-US" altLang="en-US" sz="2400" dirty="0">
                <a:solidFill>
                  <a:srgbClr val="004165"/>
                </a:solidFill>
                <a:ea typeface="MS PGothic" panose="020B0600070205080204" pitchFamily="34" charset="-128"/>
              </a:rPr>
              <a:t>Emma Ramnarine, co-leader of the 1VQ on PAC Initiative and expert in QRM</a:t>
            </a:r>
          </a:p>
          <a:p>
            <a:pPr marL="257175" indent="-257175">
              <a:lnSpc>
                <a:spcPct val="100000"/>
              </a:lnSpc>
              <a:spcBef>
                <a:spcPct val="20000"/>
              </a:spcBef>
            </a:pPr>
            <a:endParaRPr lang="en-US" altLang="en-US" sz="2400" dirty="0">
              <a:solidFill>
                <a:srgbClr val="004165"/>
              </a:solidFill>
              <a:ea typeface="MS PGothic" panose="020B0600070205080204" pitchFamily="34" charset="-128"/>
            </a:endParaRPr>
          </a:p>
          <a:p>
            <a:pPr marL="257175" indent="-257175">
              <a:lnSpc>
                <a:spcPct val="100000"/>
              </a:lnSpc>
              <a:spcBef>
                <a:spcPct val="20000"/>
              </a:spcBef>
            </a:pPr>
            <a:r>
              <a:rPr lang="en-US" altLang="en-US" sz="2400" dirty="0">
                <a:solidFill>
                  <a:srgbClr val="004165"/>
                </a:solidFill>
                <a:ea typeface="MS PGothic" panose="020B0600070205080204" pitchFamily="34" charset="-128"/>
              </a:rPr>
              <a:t>Tina Morris, AAPS, many years of experience with international harmonization</a:t>
            </a:r>
          </a:p>
          <a:p>
            <a:pPr marL="257175" indent="-257175">
              <a:lnSpc>
                <a:spcPct val="100000"/>
              </a:lnSpc>
              <a:spcBef>
                <a:spcPct val="20000"/>
              </a:spcBef>
            </a:pPr>
            <a:endParaRPr lang="en-US" altLang="en-US" sz="2400" dirty="0">
              <a:solidFill>
                <a:srgbClr val="004165"/>
              </a:solidFill>
              <a:ea typeface="MS PGothic" panose="020B0600070205080204" pitchFamily="34" charset="-128"/>
            </a:endParaRPr>
          </a:p>
          <a:p>
            <a:pPr marL="257175" indent="-257175">
              <a:lnSpc>
                <a:spcPct val="100000"/>
              </a:lnSpc>
              <a:spcBef>
                <a:spcPct val="20000"/>
              </a:spcBef>
            </a:pPr>
            <a:r>
              <a:rPr lang="en-US" altLang="en-US" sz="2400" dirty="0">
                <a:solidFill>
                  <a:srgbClr val="004165"/>
                </a:solidFill>
                <a:ea typeface="MS PGothic" panose="020B0600070205080204" pitchFamily="34" charset="-128"/>
              </a:rPr>
              <a:t>Holger Rathgeber, expert in leadership and organizational development</a:t>
            </a:r>
          </a:p>
          <a:p>
            <a:endParaRPr lang="en-US" dirty="0"/>
          </a:p>
        </p:txBody>
      </p:sp>
    </p:spTree>
    <p:extLst>
      <p:ext uri="{BB962C8B-B14F-4D97-AF65-F5344CB8AC3E}">
        <p14:creationId xmlns:p14="http://schemas.microsoft.com/office/powerpoint/2010/main" val="897380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6DF0-2FBC-4ACD-AA34-D6F17A5E5B14}"/>
              </a:ext>
            </a:extLst>
          </p:cNvPr>
          <p:cNvSpPr>
            <a:spLocks noGrp="1"/>
          </p:cNvSpPr>
          <p:nvPr>
            <p:ph type="title"/>
          </p:nvPr>
        </p:nvSpPr>
        <p:spPr/>
        <p:txBody>
          <a:bodyPr/>
          <a:lstStyle/>
          <a:p>
            <a:pPr algn="ctr"/>
            <a:r>
              <a:rPr lang="en-US" altLang="en-US" b="1" dirty="0">
                <a:solidFill>
                  <a:srgbClr val="004165"/>
                </a:solidFill>
                <a:latin typeface="Arial" panose="020B0604020202020204" pitchFamily="34" charset="0"/>
                <a:cs typeface="Arial" panose="020B0604020202020204" pitchFamily="34" charset="0"/>
              </a:rPr>
              <a:t>Questions?</a:t>
            </a:r>
            <a:endParaRPr lang="en-US" dirty="0"/>
          </a:p>
        </p:txBody>
      </p:sp>
      <p:sp>
        <p:nvSpPr>
          <p:cNvPr id="3" name="Content Placeholder 2">
            <a:extLst>
              <a:ext uri="{FF2B5EF4-FFF2-40B4-BE49-F238E27FC236}">
                <a16:creationId xmlns:a16="http://schemas.microsoft.com/office/drawing/2014/main" id="{49440464-9C15-41A1-BAF7-44753178DA0E}"/>
              </a:ext>
            </a:extLst>
          </p:cNvPr>
          <p:cNvSpPr>
            <a:spLocks noGrp="1"/>
          </p:cNvSpPr>
          <p:nvPr>
            <p:ph idx="1"/>
          </p:nvPr>
        </p:nvSpPr>
        <p:spPr>
          <a:xfrm>
            <a:off x="838200" y="2790701"/>
            <a:ext cx="10515600" cy="3386262"/>
          </a:xfrm>
        </p:spPr>
        <p:txBody>
          <a:bodyPr/>
          <a:lstStyle/>
          <a:p>
            <a:pPr marL="0" indent="0" algn="ctr">
              <a:lnSpc>
                <a:spcPct val="100000"/>
              </a:lnSpc>
              <a:spcBef>
                <a:spcPct val="20000"/>
              </a:spcBef>
              <a:buNone/>
            </a:pPr>
            <a:r>
              <a:rPr lang="en-US" altLang="en-US" sz="2400" dirty="0">
                <a:solidFill>
                  <a:srgbClr val="004165"/>
                </a:solidFill>
                <a:ea typeface="MS PGothic" panose="020B0600070205080204" pitchFamily="34" charset="-128"/>
              </a:rPr>
              <a:t>Anders Vinther, PhD</a:t>
            </a:r>
          </a:p>
          <a:p>
            <a:pPr marL="0" indent="0" algn="ctr">
              <a:lnSpc>
                <a:spcPct val="100000"/>
              </a:lnSpc>
              <a:spcBef>
                <a:spcPct val="20000"/>
              </a:spcBef>
              <a:buNone/>
            </a:pPr>
            <a:r>
              <a:rPr lang="en-US" altLang="en-US" sz="2400" dirty="0">
                <a:solidFill>
                  <a:srgbClr val="004165"/>
                </a:solidFill>
                <a:ea typeface="MS PGothic" panose="020B0600070205080204" pitchFamily="34" charset="-128"/>
              </a:rPr>
              <a:t>VP Quality Kronos Bio</a:t>
            </a:r>
          </a:p>
          <a:p>
            <a:pPr marL="0" indent="0" algn="ctr">
              <a:lnSpc>
                <a:spcPct val="100000"/>
              </a:lnSpc>
              <a:spcBef>
                <a:spcPct val="20000"/>
              </a:spcBef>
              <a:buNone/>
            </a:pPr>
            <a:r>
              <a:rPr lang="en-US" altLang="en-US" sz="2400" dirty="0">
                <a:solidFill>
                  <a:srgbClr val="004165"/>
                </a:solidFill>
                <a:ea typeface="MS PGothic" panose="020B0600070205080204" pitchFamily="34" charset="-128"/>
                <a:hlinkClick r:id="rId2"/>
              </a:rPr>
              <a:t>avinther@kronosbio.com</a:t>
            </a:r>
            <a:endParaRPr lang="en-US" altLang="en-US" sz="2400" dirty="0">
              <a:solidFill>
                <a:srgbClr val="004165"/>
              </a:solidFill>
              <a:ea typeface="MS PGothic" panose="020B0600070205080204" pitchFamily="34" charset="-128"/>
            </a:endParaRPr>
          </a:p>
          <a:p>
            <a:pPr marL="0" indent="0">
              <a:lnSpc>
                <a:spcPct val="100000"/>
              </a:lnSpc>
              <a:spcBef>
                <a:spcPct val="20000"/>
              </a:spcBef>
              <a:buNone/>
            </a:pPr>
            <a:endParaRPr lang="en-US" altLang="en-US" sz="2400" dirty="0">
              <a:solidFill>
                <a:srgbClr val="004165"/>
              </a:solidFill>
              <a:ea typeface="MS PGothic" panose="020B0600070205080204" pitchFamily="34" charset="-128"/>
            </a:endParaRPr>
          </a:p>
        </p:txBody>
      </p:sp>
      <p:pic>
        <p:nvPicPr>
          <p:cNvPr id="5" name="Picture 4" descr="Logo, company name&#10;&#10;Description automatically generated">
            <a:extLst>
              <a:ext uri="{FF2B5EF4-FFF2-40B4-BE49-F238E27FC236}">
                <a16:creationId xmlns:a16="http://schemas.microsoft.com/office/drawing/2014/main" id="{555EFBA9-93CC-EA47-9E5B-F0175F9749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2509" y="4942543"/>
            <a:ext cx="3146981" cy="1081775"/>
          </a:xfrm>
          <a:prstGeom prst="rect">
            <a:avLst/>
          </a:prstGeom>
        </p:spPr>
      </p:pic>
    </p:spTree>
    <p:extLst>
      <p:ext uri="{BB962C8B-B14F-4D97-AF65-F5344CB8AC3E}">
        <p14:creationId xmlns:p14="http://schemas.microsoft.com/office/powerpoint/2010/main" val="3755438853"/>
      </p:ext>
    </p:extLst>
  </p:cSld>
  <p:clrMapOvr>
    <a:masterClrMapping/>
  </p:clrMapOvr>
</p:sld>
</file>

<file path=ppt/theme/theme1.xml><?xml version="1.0" encoding="utf-8"?>
<a:theme xmlns:a="http://schemas.openxmlformats.org/drawingml/2006/main" name="AAPS AM Template Aspect ratio 16_9">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APS AM Master 9X16.potm" id="{2E1E64C6-FF0C-4214-8BAB-DD26CB44848C}" vid="{ED3F1620-9DDC-49DB-A4C2-FF2E5B06BD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8174</TotalTime>
  <Words>3154</Words>
  <Application>Microsoft Macintosh PowerPoint</Application>
  <PresentationFormat>Widescreen</PresentationFormat>
  <Paragraphs>434</Paragraphs>
  <Slides>31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Franklin Gothic Book</vt:lpstr>
      <vt:lpstr>Helvetica</vt:lpstr>
      <vt:lpstr>AAPS AM Template Aspect ratio 16_9</vt:lpstr>
      <vt:lpstr>Science, Compliance  &amp; the Judgment Call</vt:lpstr>
      <vt:lpstr>Session Description and Objectives</vt:lpstr>
      <vt:lpstr>Anders Vinther PhD Biography and Contact Information</vt:lpstr>
      <vt:lpstr>What’s the Right Balance ?</vt:lpstr>
      <vt:lpstr>The GMPs Developed as a Reaction to Fatal Incidents</vt:lpstr>
      <vt:lpstr>When Science Trumps Compliance</vt:lpstr>
      <vt:lpstr>When Compliance Trumps Science</vt:lpstr>
      <vt:lpstr>Reliability vs Change</vt:lpstr>
      <vt:lpstr>Balancing Science &amp; Compliance – the Judgment Call</vt:lpstr>
      <vt:lpstr>Quality Leadership is….</vt:lpstr>
      <vt:lpstr>Science in the Commercial Stage of the Product Lifecycle </vt:lpstr>
      <vt:lpstr>Global Regulatory Complexity</vt:lpstr>
      <vt:lpstr>Example of a PAC – Bigger Bioreactor</vt:lpstr>
      <vt:lpstr>…but there is more than one PAC……</vt:lpstr>
      <vt:lpstr>The Global Regulatory Complexity</vt:lpstr>
      <vt:lpstr>Efficient, Agile, Flexible, Risk Management, Science</vt:lpstr>
      <vt:lpstr>Developing the ICH Q8-11 Guidelines</vt:lpstr>
      <vt:lpstr>ICH Q10 Did Not Meet Potential Benefits</vt:lpstr>
      <vt:lpstr>ICH Q12 Pharmaceutical Product Lifecycle Management</vt:lpstr>
      <vt:lpstr>Impact of COVID-19 on PACs</vt:lpstr>
      <vt:lpstr>Two Dimensions that Will Reduce the Global Regulatory Complexity for faster implementation of changes and fewer drug shortages</vt:lpstr>
      <vt:lpstr>Which Batch Can be Released to Which Country? The Daily Challenge for Chief Quality Officers (CQOs)</vt:lpstr>
      <vt:lpstr>An Invitation to Dialog </vt:lpstr>
      <vt:lpstr>1VQ on PAC Have Defined Effective PQS at System Level</vt:lpstr>
      <vt:lpstr>1VQ on PAC Have Defined Effective PQS at Individual PAC Level As Well</vt:lpstr>
      <vt:lpstr>Global Pharmaceutical Quality Knowledge Management: Enhancing Regulatory Reliance and Agility PQKMS</vt:lpstr>
      <vt:lpstr>ICH Q9 (R1) Quality Risk Management Revision 1 of the 2005 Guideline</vt:lpstr>
      <vt:lpstr>Conclusion</vt:lpstr>
      <vt:lpstr>References</vt:lpstr>
      <vt:lpstr>Acknowledgments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(Insert the Title AAPS approved and that is displayed in the promotional materials for this meeting)</dc:title>
  <dc:creator>Harold L. Maurer</dc:creator>
  <cp:lastModifiedBy> </cp:lastModifiedBy>
  <cp:revision>51</cp:revision>
  <cp:lastPrinted>2022-05-03T00:39:28Z</cp:lastPrinted>
  <dcterms:created xsi:type="dcterms:W3CDTF">2017-09-13T17:25:01Z</dcterms:created>
  <dcterms:modified xsi:type="dcterms:W3CDTF">2022-05-04T23:54:30Z</dcterms:modified>
</cp:coreProperties>
</file>